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4"/>
  </p:sldMasterIdLst>
  <p:notesMasterIdLst>
    <p:notesMasterId r:id="rId24"/>
  </p:notesMasterIdLst>
  <p:sldIdLst>
    <p:sldId id="258" r:id="rId5"/>
    <p:sldId id="271" r:id="rId6"/>
    <p:sldId id="257" r:id="rId7"/>
    <p:sldId id="260" r:id="rId8"/>
    <p:sldId id="264" r:id="rId9"/>
    <p:sldId id="261" r:id="rId10"/>
    <p:sldId id="280" r:id="rId11"/>
    <p:sldId id="262" r:id="rId12"/>
    <p:sldId id="275" r:id="rId13"/>
    <p:sldId id="267" r:id="rId14"/>
    <p:sldId id="276" r:id="rId15"/>
    <p:sldId id="279" r:id="rId16"/>
    <p:sldId id="278" r:id="rId17"/>
    <p:sldId id="285" r:id="rId18"/>
    <p:sldId id="277" r:id="rId19"/>
    <p:sldId id="287" r:id="rId20"/>
    <p:sldId id="273" r:id="rId21"/>
    <p:sldId id="286" r:id="rId22"/>
    <p:sldId id="282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162" userDrawn="1">
          <p15:clr>
            <a:srgbClr val="A4A3A4"/>
          </p15:clr>
        </p15:guide>
        <p15:guide id="3" pos="7219" userDrawn="1">
          <p15:clr>
            <a:srgbClr val="A4A3A4"/>
          </p15:clr>
        </p15:guide>
        <p15:guide id="4" orient="horz" pos="232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pos="461" userDrawn="1">
          <p15:clr>
            <a:srgbClr val="A4A3A4"/>
          </p15:clr>
        </p15:guide>
        <p15:guide id="7" orient="horz" pos="1412" userDrawn="1">
          <p15:clr>
            <a:srgbClr val="A4A3A4"/>
          </p15:clr>
        </p15:guide>
        <p15:guide id="8" orient="horz" pos="7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FCBEB1E-2870-B248-75A2-F2D6126921E9}" name="BENEDETTA CASTAGNA" initials="BC" userId="S::P015275@staff.univpm.it::541a1ef8-5296-4fb9-b891-dc3c5d1d8164" providerId="AD"/>
  <p188:author id="{7AA1ED32-2A52-F8FC-3007-FBFAAD789858}" name="FIARA GIACOMO" initials="FG" userId="FIARA GIACOMO" providerId="None"/>
  <p188:author id="{63525A46-0FAF-0935-CABA-884591FB6D94}" name="Guest User" initials="GU" userId="S::urn:spo:anon#82e24ea23f8373627b89ec0396adfb72edd343c866409af8624b090a073e19cb::" providerId="AD"/>
  <p188:author id="{AC1AF79A-A244-0853-41B4-14D7EDCA0227}" name="FIARA GIACOMO" initials="FG" userId="S::S1093962@studenti.univpm.it::01acd0d3-4622-40eb-8141-f2076632b23f" providerId="AD"/>
  <p188:author id="{A2CD67C0-DDEA-7A7E-1B6B-60D7910624A7}" name="BENEDETTA CASTAGNA" initials="BC" userId="S::p015275@staff.univpm.it::541a1ef8-5296-4fb9-b891-dc3c5d1d8164" providerId="AD"/>
  <p188:author id="{6D7CA9E8-C7A5-D6E8-D2A2-2386F80D4309}" name="SILVESTRINI MANUELE" initials="SM" userId="S::S1092647@studenti.univpm.it::0f70b557-df36-43a4-96c3-1fdb9278d7f1" providerId="AD"/>
  <p188:author id="{912083FA-C5CB-5878-1B87-3CE8C376716B}" name="Giacomo Fiara" initials="GF" userId="Giacomo Fiara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IARA GIACOMO" initials="FG" lastIdx="1" clrIdx="0">
    <p:extLst>
      <p:ext uri="{19B8F6BF-5375-455C-9EA6-DF929625EA0E}">
        <p15:presenceInfo xmlns:p15="http://schemas.microsoft.com/office/powerpoint/2012/main" userId="FIARA GIACOM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915"/>
    <a:srgbClr val="FF6A14"/>
    <a:srgbClr val="FFC3A1"/>
    <a:srgbClr val="CD2A19"/>
    <a:srgbClr val="F7F7F7"/>
    <a:srgbClr val="000000"/>
    <a:srgbClr val="C7C9D1"/>
    <a:srgbClr val="0083FF"/>
    <a:srgbClr val="0070C0"/>
    <a:srgbClr val="374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73C556-3D24-673F-B3D3-EA0E0B5B6851}" v="6" dt="2025-03-27T22:09:02.676"/>
    <p1510:client id="{2D84FDC5-8EA0-1191-C8C3-973631E6CD78}" v="28" dt="2025-03-28T12:10:44.321"/>
    <p1510:client id="{32169192-A7EF-2090-120E-5F0A0CDC8B3B}" v="8" dt="2025-03-27T19:51:17.502"/>
    <p1510:client id="{48CE527F-77EB-47E7-ADF9-C2BEA0FBE08F}" v="307" dt="2025-03-28T13:04:00.683"/>
    <p1510:client id="{571C1412-4E93-4F3F-AE41-9302B5E46349}" v="943" dt="2025-03-28T13:47:11.527"/>
    <p1510:client id="{9898061F-666D-44BC-A686-DE53E1B4AE4E}" v="2903" dt="2025-03-28T12:56:11.178"/>
    <p1510:client id="{C6CA95B9-7D5E-4186-92B7-32E099218D38}" v="1710" dt="2025-03-28T20:46:53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2491" y="72"/>
      </p:cViewPr>
      <p:guideLst>
        <p:guide pos="2162"/>
        <p:guide pos="7219"/>
        <p:guide orient="horz" pos="232"/>
        <p:guide orient="horz" pos="2160"/>
        <p:guide pos="461"/>
        <p:guide orient="horz" pos="1412"/>
        <p:guide orient="horz" pos="79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BE193-0296-4FC9-B7D8-C104FF524124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5022B-B1F6-4B6D-9EBC-60A1309193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0304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Dire anche in generale cos’è il nostro prodotto: tutor AI integrabile per riassunto delle lezioni e didattica interattiva inclusiva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5022B-B1F6-4B6D-9EBC-60A13091934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0108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AA909-3EBA-50DD-0CE8-9604FC689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F7B59F6-5684-BEDD-45EC-5D781A9612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FE0B16A-CC00-1E4D-77CD-1C53E80B0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>
                <a:effectLst/>
              </a:rPr>
              <a:t>Partire da un network universitario (es. qualche facoltà di e-Campus o Università degli studi Link)</a:t>
            </a:r>
            <a:r>
              <a:rPr lang="it-IT"/>
              <a:t>. A</a:t>
            </a:r>
            <a:r>
              <a:rPr lang="it-IT">
                <a:effectLst/>
              </a:rPr>
              <a:t>vere un’università nel portfolio aiuterebbe la credibilità (effetto prestigio) e fornisce casi d’uso su larga scala. Per entrare, potremmo proporre un </a:t>
            </a:r>
            <a:r>
              <a:rPr lang="it-IT" b="1">
                <a:effectLst/>
              </a:rPr>
              <a:t>progetto pilota gratuito</a:t>
            </a:r>
            <a:r>
              <a:rPr lang="it-IT">
                <a:effectLst/>
              </a:rPr>
              <a:t> o co-sviluppato.</a:t>
            </a:r>
            <a:br>
              <a:rPr lang="it-IT">
                <a:effectLst/>
                <a:cs typeface="+mn-lt"/>
              </a:rPr>
            </a:br>
            <a:r>
              <a:rPr lang="it-IT">
                <a:effectLst/>
              </a:rPr>
              <a:t>L’obiettivo nel targeting primario è ottenere entro il secondo anno almeno </a:t>
            </a:r>
            <a:r>
              <a:rPr lang="it-IT" b="1">
                <a:effectLst/>
              </a:rPr>
              <a:t>una decina di istituzioni</a:t>
            </a:r>
            <a:r>
              <a:rPr lang="it-IT">
                <a:effectLst/>
              </a:rPr>
              <a:t> di riferimento, distribuite tra università ,enti di formazion o scuole., che possano fare da </a:t>
            </a:r>
            <a:r>
              <a:rPr lang="it-IT" b="1">
                <a:effectLst/>
              </a:rPr>
              <a:t>casi di successo</a:t>
            </a:r>
            <a:r>
              <a:rPr lang="it-IT">
                <a:effectLst/>
              </a:rPr>
              <a:t>. Questi fungeranno da trampolino per approcciare poi la fascia più ampia del mercato.</a:t>
            </a:r>
            <a:br>
              <a:rPr lang="it-IT">
                <a:cs typeface="+mn-lt"/>
              </a:rPr>
            </a:br>
            <a:br>
              <a:rPr lang="it-IT">
                <a:cs typeface="+mn-lt"/>
              </a:rPr>
            </a:br>
            <a:r>
              <a:rPr lang="it-IT"/>
              <a:t>"Piano di sviluppo del business per target progressivo" mostra l'inizio delle operazioni servendo solo fino a 5 organizzazioni - innovatori, i "primi adottatori" della nuova tecnologia. Negli anni successivi, pianifichiamo di raggiungere una parte più ampia del mercato, quella più conservativa.</a:t>
            </a:r>
            <a:br>
              <a:rPr lang="it-IT">
                <a:cs typeface="+mn-lt"/>
              </a:rPr>
            </a:br>
            <a:br>
              <a:rPr lang="it-IT">
                <a:cs typeface="+mn-lt"/>
              </a:rPr>
            </a:br>
            <a:endParaRPr lang="it-IT">
              <a:ea typeface="Calibri"/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8B4D9F-1312-760D-2783-6CD58B487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5022B-B1F6-4B6D-9EBC-60A13091934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8571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263E7-45B3-9515-954E-558C0294D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3890756-FA76-005F-023D-6B4A775A5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26C3CB7-5939-757D-5386-E39572C39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it-IT">
                <a:effectLst/>
                <a:cs typeface="+mn-lt"/>
              </a:rPr>
            </a:br>
            <a:r>
              <a:rPr lang="it-IT"/>
              <a:t>Con l’espansione della quota di mercato, aumentano anche i ricavi. Nella fase iniziale del progetto, come qualsiasi startup, operiamo in perdita, ma ci sono piani per raggiungere il punto di pareggio relativamente presto e, a partire dal 2028, si prevede un profitto grazie al raddoppio del numero di clienti.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7C2AD53-04CC-6ED8-C6F1-A7F356CB85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5022B-B1F6-4B6D-9EBC-60A13091934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4427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5E623-D745-411E-B4BC-07B485DF0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9D4D15A-10F1-3BF8-B062-6BA2FD597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826168F-DCC4-1548-039B-30DE0480C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>
                <a:effectLst/>
              </a:rPr>
              <a:t>.</a:t>
            </a:r>
            <a:r>
              <a:rPr lang="it-IT"/>
              <a:t>Poiché nei primi due anni operiamo in perdita, il nostro progetto richiede un investimento iniziale. L'investimento totale calcolato è di 250.000 euro. Raggiungiamo il break-even nel 2029 e raddoppiamo il nostro investimento nel 2031, dimostrando un uso efficiente delle risorse e la capacità di generare reddito distribuibile.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DCD41B-0415-914B-8F8A-4C97944476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5022B-B1F6-4B6D-9EBC-60A13091934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1981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64583-DF08-20F8-6950-DAA83C796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9B0EF96-E5FF-9A65-7552-9600D3C11A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251BCC1-D1F7-0595-80E2-54E8531AE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21EF4B-9124-770A-3377-86D569690C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5022B-B1F6-4B6D-9EBC-60A13091934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285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5480E-46EA-CD16-1ED7-21518C959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A2CD798-AFE6-B803-98E5-2413CC09B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4793DB3-4AAB-E83E-312A-269B68B30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Abbiamo considerato sia le spese prevedibili che quelle che aumentano con la crescita. Nel lungo termine, i costi variabili aumentano con l'espansione del numero di clienti, ad esempio a causa della necessità di una maggiore potenza di calcolo nel cloud. I costi fissi dopo aumentano per l’aumento di stipendi/personale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FD357B-76E1-E6F6-5FEB-FC6489C0DA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5022B-B1F6-4B6D-9EBC-60A13091934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2359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A5070-29DA-46AB-C16C-E6BE50345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3C899A4-3C8F-9583-A71B-D427769A3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A570245-B5C2-2714-5770-D90D1FF6E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Inizialmente abbiamo analizzato lo scenario economico-politico in cui si colloca il nostro prodotto innovativo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FA5A9D0-16A9-CED0-A477-7FF0E81821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5022B-B1F6-4B6D-9EBC-60A13091934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3604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Parlare di:</a:t>
            </a:r>
          </a:p>
          <a:p>
            <a:r>
              <a:rPr lang="it-IT"/>
              <a:t>-Studenti con bisogni educativi speciali (</a:t>
            </a:r>
            <a:r>
              <a:rPr lang="it-IT">
                <a:effectLst/>
              </a:rPr>
              <a:t>garantire </a:t>
            </a:r>
            <a:r>
              <a:rPr lang="it-IT" b="1">
                <a:effectLst/>
              </a:rPr>
              <a:t>continuità didattica</a:t>
            </a:r>
            <a:r>
              <a:rPr lang="it-IT">
                <a:effectLst/>
              </a:rPr>
              <a:t> agli studenti assenti (ad es. per malattia), supportare gli studenti con </a:t>
            </a:r>
            <a:r>
              <a:rPr lang="it-IT" b="1">
                <a:effectLst/>
              </a:rPr>
              <a:t>DSA/BES</a:t>
            </a:r>
            <a:r>
              <a:rPr lang="it-IT">
                <a:effectLst/>
              </a:rPr>
              <a:t>)</a:t>
            </a:r>
            <a:endParaRPr lang="it-IT"/>
          </a:p>
          <a:p>
            <a:r>
              <a:rPr lang="it-IT"/>
              <a:t>Casi d’uso:</a:t>
            </a:r>
          </a:p>
          <a:p>
            <a:pPr marL="171450" indent="-171450">
              <a:buFontTx/>
              <a:buChar char="-"/>
            </a:pPr>
            <a:r>
              <a:rPr lang="it-IT"/>
              <a:t>Adulto di 50 anni che non sa più dove mettere mano (la guardia di sicurezza)</a:t>
            </a:r>
          </a:p>
          <a:p>
            <a:pPr marL="171450" indent="-171450">
              <a:buFontTx/>
              <a:buChar char="-"/>
            </a:pPr>
            <a:r>
              <a:rPr lang="it-IT"/>
              <a:t>Studente che rimane indietro e deve recuperare info dall’amico</a:t>
            </a:r>
          </a:p>
          <a:p>
            <a:pPr marL="171450" indent="-171450">
              <a:buFontTx/>
              <a:buChar char="-"/>
            </a:pPr>
            <a:r>
              <a:rPr lang="it-IT"/>
              <a:t>Studente che si trasferisce e ha gap linguistico</a:t>
            </a:r>
          </a:p>
          <a:p>
            <a:pPr marL="0" indent="0">
              <a:buFontTx/>
              <a:buNone/>
            </a:pPr>
            <a:r>
              <a:rPr lang="it-IT"/>
              <a:t>FOCUS: su il nostro bagaglio </a:t>
            </a:r>
            <a:r>
              <a:rPr lang="it-IT" err="1"/>
              <a:t>culturare</a:t>
            </a:r>
            <a:r>
              <a:rPr lang="it-IT"/>
              <a:t> che tutte queste info sono frutto di esperienze raccolte nel campo dal nostro team che ha svolto attività di formazione nelle scuole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5022B-B1F6-4B6D-9EBC-60A13091934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2496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Scenario per far capire che lo </a:t>
            </a:r>
            <a:r>
              <a:rPr lang="it-IT" err="1"/>
              <a:t>statp</a:t>
            </a:r>
            <a:r>
              <a:rPr lang="it-IT"/>
              <a:t> sta investendo in questo </a:t>
            </a:r>
            <a:r>
              <a:rPr lang="it-IT" err="1"/>
              <a:t>topic</a:t>
            </a:r>
            <a:r>
              <a:rPr lang="it-IT"/>
              <a:t> ed è un momento favorevole per il nostro inserimento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5022B-B1F6-4B6D-9EBC-60A13091934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454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Algor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5022B-B1F6-4B6D-9EBC-60A13091934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066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User friendly: il professore deve solo registrare e caricare</a:t>
            </a:r>
            <a:r>
              <a:rPr lang="it-IT" dirty="0"/>
              <a:t>, gli studenti trovano il </a:t>
            </a:r>
            <a:r>
              <a:rPr lang="it-IT" dirty="0" err="1"/>
              <a:t>recap</a:t>
            </a:r>
            <a:r>
              <a:rPr lang="it-IT" dirty="0"/>
              <a:t> di tutti i loro corsi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5022B-B1F6-4B6D-9EBC-60A13091934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0142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Progetto pilota </a:t>
            </a:r>
            <a:r>
              <a:rPr lang="it-IT" err="1"/>
              <a:t>cosviluppato</a:t>
            </a:r>
            <a:r>
              <a:rPr lang="it-IT"/>
              <a:t> in uni private durante periodo incubazione.</a:t>
            </a:r>
          </a:p>
          <a:p>
            <a:r>
              <a:rPr lang="it-IT"/>
              <a:t>Ovviamente inizialmente saremmo in perdita e quindi andremo in cerca di finanziamenti tramite PITCH (Es. </a:t>
            </a:r>
            <a:r>
              <a:rPr lang="it-IT" err="1"/>
              <a:t>Ecapital</a:t>
            </a:r>
            <a:r>
              <a:rPr lang="it-IT"/>
              <a:t>), bandi, </a:t>
            </a:r>
            <a:r>
              <a:rPr lang="it-IT" err="1"/>
              <a:t>accelratori</a:t>
            </a:r>
            <a:r>
              <a:rPr lang="it-IT"/>
              <a:t> di startup, Business </a:t>
            </a:r>
            <a:r>
              <a:rPr lang="it-IT" err="1"/>
              <a:t>Angels</a:t>
            </a:r>
            <a:r>
              <a:rPr lang="it-IT"/>
              <a:t>, eventi come </a:t>
            </a:r>
            <a:r>
              <a:rPr lang="it-IT" err="1"/>
              <a:t>Didacta</a:t>
            </a:r>
            <a:r>
              <a:rPr lang="it-IT"/>
              <a:t> e </a:t>
            </a:r>
            <a:r>
              <a:rPr lang="it-IT" err="1"/>
              <a:t>StartAN</a:t>
            </a:r>
            <a:r>
              <a:rPr lang="it-IT"/>
              <a:t> per visibilità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5022B-B1F6-4B6D-9EBC-60A13091934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4502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Un riassunto dell’analisi strategico economica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5022B-B1F6-4B6D-9EBC-60A13091934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5028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5022B-B1F6-4B6D-9EBC-60A13091934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560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piè di pagina 4">
            <a:extLst>
              <a:ext uri="{FF2B5EF4-FFF2-40B4-BE49-F238E27FC236}">
                <a16:creationId xmlns:a16="http://schemas.microsoft.com/office/drawing/2014/main" id="{D89CB5DB-B6B7-2CCD-465C-0A13B99A489D}"/>
              </a:ext>
            </a:extLst>
          </p:cNvPr>
          <p:cNvSpPr txBox="1">
            <a:spLocks/>
          </p:cNvSpPr>
          <p:nvPr userDrawn="1"/>
        </p:nvSpPr>
        <p:spPr>
          <a:xfrm>
            <a:off x="2548397" y="6074908"/>
            <a:ext cx="7879010" cy="57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it-IT" sz="1600" err="1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TraLeRighe</a:t>
            </a:r>
            <a:r>
              <a:rPr lang="it-IT" sz="1600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 Dark </a:t>
            </a:r>
            <a:r>
              <a:rPr lang="it-IT" sz="1600" err="1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Goblins</a:t>
            </a:r>
            <a:endParaRPr lang="it-IT" sz="1600">
              <a:solidFill>
                <a:srgbClr val="374D5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1" name="Segnaposto contenuto 6">
            <a:extLst>
              <a:ext uri="{FF2B5EF4-FFF2-40B4-BE49-F238E27FC236}">
                <a16:creationId xmlns:a16="http://schemas.microsoft.com/office/drawing/2014/main" id="{FC2B599B-832D-93FB-EB22-840681043F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300" y="6003856"/>
            <a:ext cx="720000" cy="720000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41BE0A1-AA41-E435-A878-C2F7535A4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3220" y="6179601"/>
            <a:ext cx="495480" cy="365125"/>
          </a:xfrm>
        </p:spPr>
        <p:txBody>
          <a:bodyPr wrap="none">
            <a:normAutofit/>
          </a:bodyPr>
          <a:lstStyle>
            <a:lvl1pPr algn="ctr">
              <a:defRPr sz="1400">
                <a:solidFill>
                  <a:srgbClr val="374D5A"/>
                </a:solidFill>
              </a:defRPr>
            </a:lvl1pPr>
          </a:lstStyle>
          <a:p>
            <a:fld id="{CDEB4823-102F-4AA3-BA82-ECC41B699E5B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2" name="Immagine 1" descr="Immagine che contiene cartone animato, Batman, Personaggio immaginario, maschera&#10;&#10;Il contenuto generato dall'IA potrebbe non essere corretto.">
            <a:extLst>
              <a:ext uri="{FF2B5EF4-FFF2-40B4-BE49-F238E27FC236}">
                <a16:creationId xmlns:a16="http://schemas.microsoft.com/office/drawing/2014/main" id="{64C895B4-B981-FB11-8C6E-5C5BC1257F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45" b="81402" l="10000" r="90000">
                        <a14:foregroundMark x1="35400" y1="56200" x2="40600" y2="60800"/>
                        <a14:foregroundMark x1="38046" y1="63600" x2="40200" y2="61600"/>
                        <a14:foregroundMark x1="35362" y1="66092" x2="38046" y2="63600"/>
                        <a14:foregroundMark x1="31000" y1="64800" x2="35600" y2="66200"/>
                        <a14:foregroundMark x1="42800" y1="66800" x2="46400" y2="63600"/>
                        <a14:foregroundMark x1="42000" y1="66200" x2="47600" y2="55200"/>
                        <a14:foregroundMark x1="51800" y1="66400" x2="66600" y2="51600"/>
                        <a14:foregroundMark x1="59200" y1="62800" x2="71600" y2="57600"/>
                        <a14:foregroundMark x1="69200" y1="66600" x2="64600" y2="61800"/>
                        <a14:foregroundMark x1="70200" y1="67800" x2="68000" y2="65800"/>
                        <a14:foregroundMark x1="70600" y1="68400" x2="69200" y2="65800"/>
                        <a14:foregroundMark x1="69600" y1="67800" x2="69600" y2="67800"/>
                        <a14:foregroundMark x1="25600" y1="72200" x2="21200" y2="72200"/>
                        <a14:foregroundMark x1="34200" y1="73200" x2="38200" y2="74000"/>
                        <a14:foregroundMark x1="43252" y1="72417" x2="44400" y2="72000"/>
                        <a14:foregroundMark x1="42200" y1="72800" x2="42517" y2="72685"/>
                        <a14:foregroundMark x1="51400" y1="74200" x2="51000" y2="78400"/>
                        <a14:foregroundMark x1="75400" y1="74600" x2="77200" y2="72000"/>
                        <a14:foregroundMark x1="59600" y1="73200" x2="59600" y2="76600"/>
                        <a14:foregroundMark x1="65200" y1="74000" x2="67600" y2="77400"/>
                        <a14:foregroundMark x1="56600" y1="63600" x2="57800" y2="65400"/>
                        <a14:foregroundMark x1="31800" y1="65000" x2="31800" y2="63800"/>
                        <a14:foregroundMark x1="31000" y1="64400" x2="31000" y2="63200"/>
                        <a14:backgroundMark x1="31600" y1="68600" x2="38200" y2="69600"/>
                        <a14:backgroundMark x1="44600" y1="74800" x2="43600" y2="74600"/>
                        <a14:backgroundMark x1="61200" y1="69600" x2="64800" y2="68200"/>
                        <a14:backgroundMark x1="33800" y1="63600" x2="33800" y2="63600"/>
                        <a14:backgroundMark x1="34800" y1="63600" x2="34800" y2="63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553"/>
          <a:stretch/>
        </p:blipFill>
        <p:spPr>
          <a:xfrm>
            <a:off x="1202954" y="5772019"/>
            <a:ext cx="1200686" cy="1085981"/>
          </a:xfrm>
          <a:prstGeom prst="rect">
            <a:avLst/>
          </a:prstGeom>
        </p:spPr>
      </p:pic>
      <p:pic>
        <p:nvPicPr>
          <p:cNvPr id="3" name="Picture 2" descr="Generazione immagine completata">
            <a:extLst>
              <a:ext uri="{FF2B5EF4-FFF2-40B4-BE49-F238E27FC236}">
                <a16:creationId xmlns:a16="http://schemas.microsoft.com/office/drawing/2014/main" id="{B6EF6BF3-1CA0-EDD2-C552-A6A54CFBC6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5352" y1="38184" x2="35352" y2="38184"/>
                        <a14:foregroundMark x1="35059" y1="47266" x2="35059" y2="47266"/>
                        <a14:foregroundMark x1="38184" y1="58496" x2="38184" y2="58496"/>
                        <a14:foregroundMark x1="64160" y1="58496" x2="64160" y2="58496"/>
                        <a14:foregroundMark x1="63477" y1="40332" x2="63477" y2="40332"/>
                        <a14:foregroundMark x1="45605" y1="68359" x2="45605" y2="68359"/>
                        <a14:foregroundMark x1="48730" y1="53613" x2="54004" y2="49023"/>
                        <a14:foregroundMark x1="52930" y1="50098" x2="64453" y2="39355"/>
                        <a14:foregroundMark x1="64453" y1="39355" x2="66211" y2="30859"/>
                        <a14:foregroundMark x1="50098" y1="52246" x2="48340" y2="60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882" y="5819172"/>
            <a:ext cx="1085981" cy="108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4D6E2DD6-7EA9-AEAB-BCE5-67F67B5BAE06}"/>
              </a:ext>
            </a:extLst>
          </p:cNvPr>
          <p:cNvCxnSpPr/>
          <p:nvPr userDrawn="1"/>
        </p:nvCxnSpPr>
        <p:spPr>
          <a:xfrm>
            <a:off x="0" y="1201002"/>
            <a:ext cx="12192000" cy="0"/>
          </a:xfrm>
          <a:prstGeom prst="line">
            <a:avLst/>
          </a:prstGeom>
          <a:ln w="57150">
            <a:solidFill>
              <a:srgbClr val="3248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AD21AA10-3BB0-A24F-B130-2E2A8D59C5E6}"/>
              </a:ext>
            </a:extLst>
          </p:cNvPr>
          <p:cNvSpPr/>
          <p:nvPr userDrawn="1"/>
        </p:nvSpPr>
        <p:spPr>
          <a:xfrm>
            <a:off x="-164739" y="886881"/>
            <a:ext cx="12352190" cy="763235"/>
          </a:xfrm>
          <a:custGeom>
            <a:avLst/>
            <a:gdLst>
              <a:gd name="connsiteX0" fmla="*/ 137443 w 12352190"/>
              <a:gd name="connsiteY0" fmla="*/ 696259 h 763235"/>
              <a:gd name="connsiteX1" fmla="*/ 246626 w 12352190"/>
              <a:gd name="connsiteY1" fmla="*/ 696259 h 763235"/>
              <a:gd name="connsiteX2" fmla="*/ 2402972 w 12352190"/>
              <a:gd name="connsiteY2" fmla="*/ 223 h 763235"/>
              <a:gd name="connsiteX3" fmla="*/ 5282649 w 12352190"/>
              <a:gd name="connsiteY3" fmla="*/ 614373 h 763235"/>
              <a:gd name="connsiteX4" fmla="*/ 7739246 w 12352190"/>
              <a:gd name="connsiteY4" fmla="*/ 68462 h 763235"/>
              <a:gd name="connsiteX5" fmla="*/ 11151187 w 12352190"/>
              <a:gd name="connsiteY5" fmla="*/ 709907 h 763235"/>
              <a:gd name="connsiteX6" fmla="*/ 12352190 w 12352190"/>
              <a:gd name="connsiteY6" fmla="*/ 41167 h 763235"/>
              <a:gd name="connsiteX7" fmla="*/ 12352190 w 12352190"/>
              <a:gd name="connsiteY7" fmla="*/ 41167 h 763235"/>
              <a:gd name="connsiteX8" fmla="*/ 12352190 w 12352190"/>
              <a:gd name="connsiteY8" fmla="*/ 41167 h 763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52190" h="763235">
                <a:moveTo>
                  <a:pt x="137443" y="696259"/>
                </a:moveTo>
                <a:cubicBezTo>
                  <a:pt x="3240" y="754262"/>
                  <a:pt x="-130962" y="812265"/>
                  <a:pt x="246626" y="696259"/>
                </a:cubicBezTo>
                <a:cubicBezTo>
                  <a:pt x="624214" y="580253"/>
                  <a:pt x="1563635" y="13871"/>
                  <a:pt x="2402972" y="223"/>
                </a:cubicBezTo>
                <a:cubicBezTo>
                  <a:pt x="3242309" y="-13425"/>
                  <a:pt x="4393270" y="603000"/>
                  <a:pt x="5282649" y="614373"/>
                </a:cubicBezTo>
                <a:cubicBezTo>
                  <a:pt x="6172028" y="625746"/>
                  <a:pt x="6761156" y="52540"/>
                  <a:pt x="7739246" y="68462"/>
                </a:cubicBezTo>
                <a:cubicBezTo>
                  <a:pt x="8717336" y="84384"/>
                  <a:pt x="10382363" y="714456"/>
                  <a:pt x="11151187" y="709907"/>
                </a:cubicBezTo>
                <a:cubicBezTo>
                  <a:pt x="11920011" y="705358"/>
                  <a:pt x="12352190" y="41167"/>
                  <a:pt x="12352190" y="41167"/>
                </a:cubicBezTo>
                <a:lnTo>
                  <a:pt x="12352190" y="41167"/>
                </a:lnTo>
                <a:lnTo>
                  <a:pt x="12352190" y="41167"/>
                </a:lnTo>
              </a:path>
            </a:pathLst>
          </a:custGeom>
          <a:noFill/>
          <a:ln w="28575">
            <a:solidFill>
              <a:srgbClr val="FFB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9688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piè di pagina 4">
            <a:extLst>
              <a:ext uri="{FF2B5EF4-FFF2-40B4-BE49-F238E27FC236}">
                <a16:creationId xmlns:a16="http://schemas.microsoft.com/office/drawing/2014/main" id="{D89CB5DB-B6B7-2CCD-465C-0A13B99A489D}"/>
              </a:ext>
            </a:extLst>
          </p:cNvPr>
          <p:cNvSpPr txBox="1">
            <a:spLocks/>
          </p:cNvSpPr>
          <p:nvPr userDrawn="1"/>
        </p:nvSpPr>
        <p:spPr>
          <a:xfrm>
            <a:off x="2548397" y="6074908"/>
            <a:ext cx="7879010" cy="57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it-IT" sz="1600" err="1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TraLeRighe</a:t>
            </a:r>
            <a:r>
              <a:rPr lang="it-IT" sz="1600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 Dark </a:t>
            </a:r>
            <a:r>
              <a:rPr lang="it-IT" sz="1600" err="1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Goblins</a:t>
            </a:r>
            <a:endParaRPr lang="it-IT" sz="1600">
              <a:solidFill>
                <a:srgbClr val="374D5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1" name="Segnaposto contenuto 6">
            <a:extLst>
              <a:ext uri="{FF2B5EF4-FFF2-40B4-BE49-F238E27FC236}">
                <a16:creationId xmlns:a16="http://schemas.microsoft.com/office/drawing/2014/main" id="{FC2B599B-832D-93FB-EB22-840681043F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300" y="6003856"/>
            <a:ext cx="720000" cy="720000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41BE0A1-AA41-E435-A878-C2F7535A4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3220" y="6179601"/>
            <a:ext cx="495480" cy="365125"/>
          </a:xfrm>
        </p:spPr>
        <p:txBody>
          <a:bodyPr wrap="none">
            <a:normAutofit/>
          </a:bodyPr>
          <a:lstStyle>
            <a:lvl1pPr algn="ctr">
              <a:defRPr sz="1400">
                <a:solidFill>
                  <a:srgbClr val="374D5A"/>
                </a:solidFill>
              </a:defRPr>
            </a:lvl1pPr>
          </a:lstStyle>
          <a:p>
            <a:fld id="{CDEB4823-102F-4AA3-BA82-ECC41B699E5B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2" name="Immagine 1" descr="Immagine che contiene cartone animato, Batman, Personaggio immaginario, maschera&#10;&#10;Il contenuto generato dall'IA potrebbe non essere corretto.">
            <a:extLst>
              <a:ext uri="{FF2B5EF4-FFF2-40B4-BE49-F238E27FC236}">
                <a16:creationId xmlns:a16="http://schemas.microsoft.com/office/drawing/2014/main" id="{64C895B4-B981-FB11-8C6E-5C5BC1257F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45" b="81402" l="10000" r="90000">
                        <a14:foregroundMark x1="35400" y1="56200" x2="40600" y2="60800"/>
                        <a14:foregroundMark x1="38046" y1="63600" x2="40200" y2="61600"/>
                        <a14:foregroundMark x1="35362" y1="66092" x2="38046" y2="63600"/>
                        <a14:foregroundMark x1="31000" y1="64800" x2="35600" y2="66200"/>
                        <a14:foregroundMark x1="42800" y1="66800" x2="46400" y2="63600"/>
                        <a14:foregroundMark x1="42000" y1="66200" x2="47600" y2="55200"/>
                        <a14:foregroundMark x1="51800" y1="66400" x2="66600" y2="51600"/>
                        <a14:foregroundMark x1="59200" y1="62800" x2="71600" y2="57600"/>
                        <a14:foregroundMark x1="69200" y1="66600" x2="64600" y2="61800"/>
                        <a14:foregroundMark x1="70200" y1="67800" x2="68000" y2="65800"/>
                        <a14:foregroundMark x1="70600" y1="68400" x2="69200" y2="65800"/>
                        <a14:foregroundMark x1="69600" y1="67800" x2="69600" y2="67800"/>
                        <a14:foregroundMark x1="25600" y1="72200" x2="21200" y2="72200"/>
                        <a14:foregroundMark x1="34200" y1="73200" x2="38200" y2="74000"/>
                        <a14:foregroundMark x1="43252" y1="72417" x2="44400" y2="72000"/>
                        <a14:foregroundMark x1="42200" y1="72800" x2="42517" y2="72685"/>
                        <a14:foregroundMark x1="51400" y1="74200" x2="51000" y2="78400"/>
                        <a14:foregroundMark x1="75400" y1="74600" x2="77200" y2="72000"/>
                        <a14:foregroundMark x1="59600" y1="73200" x2="59600" y2="76600"/>
                        <a14:foregroundMark x1="65200" y1="74000" x2="67600" y2="77400"/>
                        <a14:foregroundMark x1="56600" y1="63600" x2="57800" y2="65400"/>
                        <a14:foregroundMark x1="31800" y1="65000" x2="31800" y2="63800"/>
                        <a14:foregroundMark x1="31000" y1="64400" x2="31000" y2="63200"/>
                        <a14:backgroundMark x1="31600" y1="68600" x2="38200" y2="69600"/>
                        <a14:backgroundMark x1="44600" y1="74800" x2="43600" y2="74600"/>
                        <a14:backgroundMark x1="61200" y1="69600" x2="64800" y2="68200"/>
                        <a14:backgroundMark x1="33800" y1="63600" x2="33800" y2="63600"/>
                        <a14:backgroundMark x1="34800" y1="63600" x2="34800" y2="63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553"/>
          <a:stretch/>
        </p:blipFill>
        <p:spPr>
          <a:xfrm>
            <a:off x="1202954" y="5772019"/>
            <a:ext cx="1200686" cy="1085981"/>
          </a:xfrm>
          <a:prstGeom prst="rect">
            <a:avLst/>
          </a:prstGeom>
        </p:spPr>
      </p:pic>
      <p:pic>
        <p:nvPicPr>
          <p:cNvPr id="3" name="Picture 2" descr="Generazione immagine completata">
            <a:extLst>
              <a:ext uri="{FF2B5EF4-FFF2-40B4-BE49-F238E27FC236}">
                <a16:creationId xmlns:a16="http://schemas.microsoft.com/office/drawing/2014/main" id="{B6EF6BF3-1CA0-EDD2-C552-A6A54CFBC6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5352" y1="38184" x2="35352" y2="38184"/>
                        <a14:foregroundMark x1="35059" y1="47266" x2="35059" y2="47266"/>
                        <a14:foregroundMark x1="38184" y1="58496" x2="38184" y2="58496"/>
                        <a14:foregroundMark x1="64160" y1="58496" x2="64160" y2="58496"/>
                        <a14:foregroundMark x1="63477" y1="40332" x2="63477" y2="40332"/>
                        <a14:foregroundMark x1="45605" y1="68359" x2="45605" y2="68359"/>
                        <a14:foregroundMark x1="48730" y1="53613" x2="54004" y2="49023"/>
                        <a14:foregroundMark x1="52930" y1="50098" x2="64453" y2="39355"/>
                        <a14:foregroundMark x1="64453" y1="39355" x2="66211" y2="30859"/>
                        <a14:foregroundMark x1="50098" y1="52246" x2="48340" y2="60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882" y="5819172"/>
            <a:ext cx="1085981" cy="108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D097CA4B-AF79-1C25-6255-CCF453B4A51E}"/>
              </a:ext>
            </a:extLst>
          </p:cNvPr>
          <p:cNvGrpSpPr/>
          <p:nvPr userDrawn="1"/>
        </p:nvGrpSpPr>
        <p:grpSpPr>
          <a:xfrm rot="16200000">
            <a:off x="6926758" y="3119033"/>
            <a:ext cx="7001300" cy="763235"/>
            <a:chOff x="-164739" y="886881"/>
            <a:chExt cx="12356739" cy="763235"/>
          </a:xfrm>
        </p:grpSpPr>
        <p:cxnSp>
          <p:nvCxnSpPr>
            <p:cNvPr id="4" name="Connettore diritto 3">
              <a:extLst>
                <a:ext uri="{FF2B5EF4-FFF2-40B4-BE49-F238E27FC236}">
                  <a16:creationId xmlns:a16="http://schemas.microsoft.com/office/drawing/2014/main" id="{4D6E2DD6-7EA9-AEAB-BCE5-67F67B5BAE06}"/>
                </a:ext>
              </a:extLst>
            </p:cNvPr>
            <p:cNvCxnSpPr/>
            <p:nvPr userDrawn="1"/>
          </p:nvCxnSpPr>
          <p:spPr>
            <a:xfrm>
              <a:off x="0" y="1201002"/>
              <a:ext cx="12192000" cy="0"/>
            </a:xfrm>
            <a:prstGeom prst="line">
              <a:avLst/>
            </a:prstGeom>
            <a:ln w="57150">
              <a:solidFill>
                <a:srgbClr val="3248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igura a mano libera: forma 4">
              <a:extLst>
                <a:ext uri="{FF2B5EF4-FFF2-40B4-BE49-F238E27FC236}">
                  <a16:creationId xmlns:a16="http://schemas.microsoft.com/office/drawing/2014/main" id="{AD21AA10-3BB0-A24F-B130-2E2A8D59C5E6}"/>
                </a:ext>
              </a:extLst>
            </p:cNvPr>
            <p:cNvSpPr/>
            <p:nvPr userDrawn="1"/>
          </p:nvSpPr>
          <p:spPr>
            <a:xfrm>
              <a:off x="-164739" y="886881"/>
              <a:ext cx="12352190" cy="763235"/>
            </a:xfrm>
            <a:custGeom>
              <a:avLst/>
              <a:gdLst>
                <a:gd name="connsiteX0" fmla="*/ 137443 w 12352190"/>
                <a:gd name="connsiteY0" fmla="*/ 696259 h 763235"/>
                <a:gd name="connsiteX1" fmla="*/ 246626 w 12352190"/>
                <a:gd name="connsiteY1" fmla="*/ 696259 h 763235"/>
                <a:gd name="connsiteX2" fmla="*/ 2402972 w 12352190"/>
                <a:gd name="connsiteY2" fmla="*/ 223 h 763235"/>
                <a:gd name="connsiteX3" fmla="*/ 5282649 w 12352190"/>
                <a:gd name="connsiteY3" fmla="*/ 614373 h 763235"/>
                <a:gd name="connsiteX4" fmla="*/ 7739246 w 12352190"/>
                <a:gd name="connsiteY4" fmla="*/ 68462 h 763235"/>
                <a:gd name="connsiteX5" fmla="*/ 11151187 w 12352190"/>
                <a:gd name="connsiteY5" fmla="*/ 709907 h 763235"/>
                <a:gd name="connsiteX6" fmla="*/ 12352190 w 12352190"/>
                <a:gd name="connsiteY6" fmla="*/ 41167 h 763235"/>
                <a:gd name="connsiteX7" fmla="*/ 12352190 w 12352190"/>
                <a:gd name="connsiteY7" fmla="*/ 41167 h 763235"/>
                <a:gd name="connsiteX8" fmla="*/ 12352190 w 12352190"/>
                <a:gd name="connsiteY8" fmla="*/ 41167 h 7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52190" h="763235">
                  <a:moveTo>
                    <a:pt x="137443" y="696259"/>
                  </a:moveTo>
                  <a:cubicBezTo>
                    <a:pt x="3240" y="754262"/>
                    <a:pt x="-130962" y="812265"/>
                    <a:pt x="246626" y="696259"/>
                  </a:cubicBezTo>
                  <a:cubicBezTo>
                    <a:pt x="624214" y="580253"/>
                    <a:pt x="1563635" y="13871"/>
                    <a:pt x="2402972" y="223"/>
                  </a:cubicBezTo>
                  <a:cubicBezTo>
                    <a:pt x="3242309" y="-13425"/>
                    <a:pt x="4393270" y="603000"/>
                    <a:pt x="5282649" y="614373"/>
                  </a:cubicBezTo>
                  <a:cubicBezTo>
                    <a:pt x="6172028" y="625746"/>
                    <a:pt x="6761156" y="52540"/>
                    <a:pt x="7739246" y="68462"/>
                  </a:cubicBezTo>
                  <a:cubicBezTo>
                    <a:pt x="8717336" y="84384"/>
                    <a:pt x="10382363" y="714456"/>
                    <a:pt x="11151187" y="709907"/>
                  </a:cubicBezTo>
                  <a:cubicBezTo>
                    <a:pt x="11920011" y="705358"/>
                    <a:pt x="12352190" y="41167"/>
                    <a:pt x="12352190" y="41167"/>
                  </a:cubicBezTo>
                  <a:lnTo>
                    <a:pt x="12352190" y="41167"/>
                  </a:lnTo>
                  <a:lnTo>
                    <a:pt x="12352190" y="41167"/>
                  </a:lnTo>
                </a:path>
              </a:pathLst>
            </a:custGeom>
            <a:noFill/>
            <a:ln w="28575">
              <a:solidFill>
                <a:srgbClr val="FFB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573830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3272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BC68423-2109-4BC0-B539-FD3597AA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184"/>
            <a:ext cx="10515600" cy="722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2BE60BF-B129-43EE-9E8C-298845D23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79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4E5B0F0-1491-AF69-37F4-24D8C266D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EB4823-102F-4AA3-BA82-ECC41B699E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0895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9" r:id="rId2"/>
    <p:sldLayoutId id="214748372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19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35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19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36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6.sv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6.sv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3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5" Type="http://schemas.openxmlformats.org/officeDocument/2006/relationships/image" Target="../media/image25.png"/><Relationship Id="rId10" Type="http://schemas.openxmlformats.org/officeDocument/2006/relationships/image" Target="../media/image20.jpeg"/><Relationship Id="rId4" Type="http://schemas.openxmlformats.org/officeDocument/2006/relationships/image" Target="../media/image16.svg"/><Relationship Id="rId9" Type="http://schemas.openxmlformats.org/officeDocument/2006/relationships/image" Target="../media/image18.svg"/><Relationship Id="rId1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6.sv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6.svg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BC22141D-1846-CDD3-214D-7429057F7BC0}"/>
              </a:ext>
            </a:extLst>
          </p:cNvPr>
          <p:cNvGrpSpPr/>
          <p:nvPr/>
        </p:nvGrpSpPr>
        <p:grpSpPr>
          <a:xfrm>
            <a:off x="4967470" y="1943367"/>
            <a:ext cx="5465810" cy="2413243"/>
            <a:chOff x="2582347" y="1942073"/>
            <a:chExt cx="5179997" cy="2007213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D516D5CB-C6EF-F590-CA9D-97594A7C3082}"/>
                </a:ext>
              </a:extLst>
            </p:cNvPr>
            <p:cNvSpPr txBox="1"/>
            <p:nvPr/>
          </p:nvSpPr>
          <p:spPr>
            <a:xfrm>
              <a:off x="4192531" y="2612543"/>
              <a:ext cx="3569813" cy="6399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sz="4400" b="1" err="1">
                  <a:solidFill>
                    <a:srgbClr val="374D5A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TraLeRighe</a:t>
              </a:r>
              <a:endParaRPr lang="it-IT" sz="4400" b="1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3" name="Picture 2" descr="Generazione immagine completata">
              <a:extLst>
                <a:ext uri="{FF2B5EF4-FFF2-40B4-BE49-F238E27FC236}">
                  <a16:creationId xmlns:a16="http://schemas.microsoft.com/office/drawing/2014/main" id="{FC50A6DF-6375-5A48-9819-1ED971B4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5352" y1="38184" x2="35352" y2="38184"/>
                          <a14:foregroundMark x1="35059" y1="47266" x2="35059" y2="47266"/>
                          <a14:foregroundMark x1="38184" y1="58496" x2="38184" y2="58496"/>
                          <a14:foregroundMark x1="64160" y1="58496" x2="64160" y2="58496"/>
                          <a14:foregroundMark x1="63477" y1="40332" x2="63477" y2="40332"/>
                          <a14:foregroundMark x1="45605" y1="68359" x2="45605" y2="68359"/>
                          <a14:foregroundMark x1="48730" y1="53613" x2="54004" y2="49023"/>
                          <a14:foregroundMark x1="52930" y1="50098" x2="64453" y2="39355"/>
                          <a14:foregroundMark x1="64453" y1="39355" x2="66211" y2="30859"/>
                          <a14:foregroundMark x1="50098" y1="52246" x2="48340" y2="6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2347" y="1942073"/>
              <a:ext cx="2144794" cy="200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DB6424C0-F66D-ED0A-7014-797BFF0B16BA}"/>
              </a:ext>
            </a:extLst>
          </p:cNvPr>
          <p:cNvGrpSpPr/>
          <p:nvPr/>
        </p:nvGrpSpPr>
        <p:grpSpPr>
          <a:xfrm>
            <a:off x="-160190" y="404910"/>
            <a:ext cx="12356739" cy="763235"/>
            <a:chOff x="-160190" y="404910"/>
            <a:chExt cx="12356739" cy="763235"/>
          </a:xfrm>
        </p:grpSpPr>
        <p:cxnSp>
          <p:nvCxnSpPr>
            <p:cNvPr id="4" name="Connettore diritto 3">
              <a:extLst>
                <a:ext uri="{FF2B5EF4-FFF2-40B4-BE49-F238E27FC236}">
                  <a16:creationId xmlns:a16="http://schemas.microsoft.com/office/drawing/2014/main" id="{B9C67A28-0DF3-6F34-E7E2-9AD0B3B40A44}"/>
                </a:ext>
              </a:extLst>
            </p:cNvPr>
            <p:cNvCxnSpPr/>
            <p:nvPr/>
          </p:nvCxnSpPr>
          <p:spPr>
            <a:xfrm>
              <a:off x="4549" y="719031"/>
              <a:ext cx="12192000" cy="0"/>
            </a:xfrm>
            <a:prstGeom prst="line">
              <a:avLst/>
            </a:prstGeom>
            <a:ln w="57150">
              <a:solidFill>
                <a:srgbClr val="3248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igura a mano libera: forma 4">
              <a:extLst>
                <a:ext uri="{FF2B5EF4-FFF2-40B4-BE49-F238E27FC236}">
                  <a16:creationId xmlns:a16="http://schemas.microsoft.com/office/drawing/2014/main" id="{EA040638-029D-D12E-8E9E-FB0214B6F6EB}"/>
                </a:ext>
              </a:extLst>
            </p:cNvPr>
            <p:cNvSpPr/>
            <p:nvPr/>
          </p:nvSpPr>
          <p:spPr>
            <a:xfrm>
              <a:off x="-160190" y="404910"/>
              <a:ext cx="12352190" cy="763235"/>
            </a:xfrm>
            <a:custGeom>
              <a:avLst/>
              <a:gdLst>
                <a:gd name="connsiteX0" fmla="*/ 137443 w 12352190"/>
                <a:gd name="connsiteY0" fmla="*/ 696259 h 763235"/>
                <a:gd name="connsiteX1" fmla="*/ 246626 w 12352190"/>
                <a:gd name="connsiteY1" fmla="*/ 696259 h 763235"/>
                <a:gd name="connsiteX2" fmla="*/ 2402972 w 12352190"/>
                <a:gd name="connsiteY2" fmla="*/ 223 h 763235"/>
                <a:gd name="connsiteX3" fmla="*/ 5282649 w 12352190"/>
                <a:gd name="connsiteY3" fmla="*/ 614373 h 763235"/>
                <a:gd name="connsiteX4" fmla="*/ 7739246 w 12352190"/>
                <a:gd name="connsiteY4" fmla="*/ 68462 h 763235"/>
                <a:gd name="connsiteX5" fmla="*/ 11151187 w 12352190"/>
                <a:gd name="connsiteY5" fmla="*/ 709907 h 763235"/>
                <a:gd name="connsiteX6" fmla="*/ 12352190 w 12352190"/>
                <a:gd name="connsiteY6" fmla="*/ 41167 h 763235"/>
                <a:gd name="connsiteX7" fmla="*/ 12352190 w 12352190"/>
                <a:gd name="connsiteY7" fmla="*/ 41167 h 763235"/>
                <a:gd name="connsiteX8" fmla="*/ 12352190 w 12352190"/>
                <a:gd name="connsiteY8" fmla="*/ 41167 h 7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52190" h="763235">
                  <a:moveTo>
                    <a:pt x="137443" y="696259"/>
                  </a:moveTo>
                  <a:cubicBezTo>
                    <a:pt x="3240" y="754262"/>
                    <a:pt x="-130962" y="812265"/>
                    <a:pt x="246626" y="696259"/>
                  </a:cubicBezTo>
                  <a:cubicBezTo>
                    <a:pt x="624214" y="580253"/>
                    <a:pt x="1563635" y="13871"/>
                    <a:pt x="2402972" y="223"/>
                  </a:cubicBezTo>
                  <a:cubicBezTo>
                    <a:pt x="3242309" y="-13425"/>
                    <a:pt x="4393270" y="603000"/>
                    <a:pt x="5282649" y="614373"/>
                  </a:cubicBezTo>
                  <a:cubicBezTo>
                    <a:pt x="6172028" y="625746"/>
                    <a:pt x="6761156" y="52540"/>
                    <a:pt x="7739246" y="68462"/>
                  </a:cubicBezTo>
                  <a:cubicBezTo>
                    <a:pt x="8717336" y="84384"/>
                    <a:pt x="10382363" y="714456"/>
                    <a:pt x="11151187" y="709907"/>
                  </a:cubicBezTo>
                  <a:cubicBezTo>
                    <a:pt x="11920011" y="705358"/>
                    <a:pt x="12352190" y="41167"/>
                    <a:pt x="12352190" y="41167"/>
                  </a:cubicBezTo>
                  <a:lnTo>
                    <a:pt x="12352190" y="41167"/>
                  </a:lnTo>
                  <a:lnTo>
                    <a:pt x="12352190" y="41167"/>
                  </a:lnTo>
                </a:path>
              </a:pathLst>
            </a:custGeom>
            <a:noFill/>
            <a:ln w="28575">
              <a:solidFill>
                <a:srgbClr val="FFB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8" name="Immagine 7" descr="Immagine che contiene cartone animato, Batman, Personaggio immaginario, maschera&#10;&#10;Il contenuto generato dall'IA potrebbe non essere corretto.">
            <a:extLst>
              <a:ext uri="{FF2B5EF4-FFF2-40B4-BE49-F238E27FC236}">
                <a16:creationId xmlns:a16="http://schemas.microsoft.com/office/drawing/2014/main" id="{DC91FCA1-322C-98A0-9901-4DA4D9DCC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45" b="81402" l="10000" r="90000">
                        <a14:foregroundMark x1="35400" y1="56200" x2="40600" y2="60800"/>
                        <a14:foregroundMark x1="38046" y1="63600" x2="40200" y2="61600"/>
                        <a14:foregroundMark x1="35362" y1="66092" x2="38046" y2="63600"/>
                        <a14:foregroundMark x1="31000" y1="64800" x2="35600" y2="66200"/>
                        <a14:foregroundMark x1="42800" y1="66800" x2="46400" y2="63600"/>
                        <a14:foregroundMark x1="42000" y1="66200" x2="47600" y2="55200"/>
                        <a14:foregroundMark x1="51800" y1="66400" x2="66600" y2="51600"/>
                        <a14:foregroundMark x1="59200" y1="62800" x2="71600" y2="57600"/>
                        <a14:foregroundMark x1="69200" y1="66600" x2="64600" y2="61800"/>
                        <a14:foregroundMark x1="70200" y1="67800" x2="68000" y2="65800"/>
                        <a14:foregroundMark x1="70600" y1="68400" x2="69200" y2="65800"/>
                        <a14:foregroundMark x1="69600" y1="67800" x2="69600" y2="67800"/>
                        <a14:foregroundMark x1="25600" y1="72200" x2="21200" y2="72200"/>
                        <a14:foregroundMark x1="34200" y1="73200" x2="38200" y2="74000"/>
                        <a14:foregroundMark x1="43252" y1="72417" x2="44400" y2="72000"/>
                        <a14:foregroundMark x1="42200" y1="72800" x2="42517" y2="72685"/>
                        <a14:foregroundMark x1="51400" y1="74200" x2="51000" y2="78400"/>
                        <a14:foregroundMark x1="75400" y1="74600" x2="77200" y2="72000"/>
                        <a14:foregroundMark x1="59600" y1="73200" x2="59600" y2="76600"/>
                        <a14:foregroundMark x1="65200" y1="74000" x2="67600" y2="77400"/>
                        <a14:foregroundMark x1="56600" y1="63600" x2="57800" y2="65400"/>
                        <a14:foregroundMark x1="31800" y1="65000" x2="31800" y2="63800"/>
                        <a14:foregroundMark x1="31000" y1="64400" x2="31000" y2="63200"/>
                        <a14:backgroundMark x1="31600" y1="68600" x2="38200" y2="69600"/>
                        <a14:backgroundMark x1="44600" y1="74800" x2="43600" y2="74600"/>
                        <a14:backgroundMark x1="61200" y1="69600" x2="64800" y2="68200"/>
                        <a14:backgroundMark x1="33800" y1="63600" x2="33800" y2="63600"/>
                        <a14:backgroundMark x1="34800" y1="63600" x2="34800" y2="63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553"/>
          <a:stretch/>
        </p:blipFill>
        <p:spPr>
          <a:xfrm>
            <a:off x="411384" y="5689421"/>
            <a:ext cx="1200686" cy="1085981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D4C2B4F7-C021-FCDD-508D-3E699F36EB8D}"/>
              </a:ext>
            </a:extLst>
          </p:cNvPr>
          <p:cNvGrpSpPr/>
          <p:nvPr/>
        </p:nvGrpSpPr>
        <p:grpSpPr>
          <a:xfrm>
            <a:off x="-160190" y="5240621"/>
            <a:ext cx="12356739" cy="763235"/>
            <a:chOff x="-160190" y="404910"/>
            <a:chExt cx="12356739" cy="763235"/>
          </a:xfrm>
        </p:grpSpPr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F997F810-279E-89B5-B654-BC0701C22A6C}"/>
                </a:ext>
              </a:extLst>
            </p:cNvPr>
            <p:cNvCxnSpPr/>
            <p:nvPr/>
          </p:nvCxnSpPr>
          <p:spPr>
            <a:xfrm>
              <a:off x="4549" y="719031"/>
              <a:ext cx="12192000" cy="0"/>
            </a:xfrm>
            <a:prstGeom prst="line">
              <a:avLst/>
            </a:prstGeom>
            <a:ln w="57150">
              <a:solidFill>
                <a:srgbClr val="3248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540DFAEC-75D8-7723-CD9E-9152B5497704}"/>
                </a:ext>
              </a:extLst>
            </p:cNvPr>
            <p:cNvSpPr/>
            <p:nvPr/>
          </p:nvSpPr>
          <p:spPr>
            <a:xfrm>
              <a:off x="-160190" y="404910"/>
              <a:ext cx="12352190" cy="763235"/>
            </a:xfrm>
            <a:custGeom>
              <a:avLst/>
              <a:gdLst>
                <a:gd name="connsiteX0" fmla="*/ 137443 w 12352190"/>
                <a:gd name="connsiteY0" fmla="*/ 696259 h 763235"/>
                <a:gd name="connsiteX1" fmla="*/ 246626 w 12352190"/>
                <a:gd name="connsiteY1" fmla="*/ 696259 h 763235"/>
                <a:gd name="connsiteX2" fmla="*/ 2402972 w 12352190"/>
                <a:gd name="connsiteY2" fmla="*/ 223 h 763235"/>
                <a:gd name="connsiteX3" fmla="*/ 5282649 w 12352190"/>
                <a:gd name="connsiteY3" fmla="*/ 614373 h 763235"/>
                <a:gd name="connsiteX4" fmla="*/ 7739246 w 12352190"/>
                <a:gd name="connsiteY4" fmla="*/ 68462 h 763235"/>
                <a:gd name="connsiteX5" fmla="*/ 11151187 w 12352190"/>
                <a:gd name="connsiteY5" fmla="*/ 709907 h 763235"/>
                <a:gd name="connsiteX6" fmla="*/ 12352190 w 12352190"/>
                <a:gd name="connsiteY6" fmla="*/ 41167 h 763235"/>
                <a:gd name="connsiteX7" fmla="*/ 12352190 w 12352190"/>
                <a:gd name="connsiteY7" fmla="*/ 41167 h 763235"/>
                <a:gd name="connsiteX8" fmla="*/ 12352190 w 12352190"/>
                <a:gd name="connsiteY8" fmla="*/ 41167 h 7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52190" h="763235">
                  <a:moveTo>
                    <a:pt x="137443" y="696259"/>
                  </a:moveTo>
                  <a:cubicBezTo>
                    <a:pt x="3240" y="754262"/>
                    <a:pt x="-130962" y="812265"/>
                    <a:pt x="246626" y="696259"/>
                  </a:cubicBezTo>
                  <a:cubicBezTo>
                    <a:pt x="624214" y="580253"/>
                    <a:pt x="1563635" y="13871"/>
                    <a:pt x="2402972" y="223"/>
                  </a:cubicBezTo>
                  <a:cubicBezTo>
                    <a:pt x="3242309" y="-13425"/>
                    <a:pt x="4393270" y="603000"/>
                    <a:pt x="5282649" y="614373"/>
                  </a:cubicBezTo>
                  <a:cubicBezTo>
                    <a:pt x="6172028" y="625746"/>
                    <a:pt x="6761156" y="52540"/>
                    <a:pt x="7739246" y="68462"/>
                  </a:cubicBezTo>
                  <a:cubicBezTo>
                    <a:pt x="8717336" y="84384"/>
                    <a:pt x="10382363" y="714456"/>
                    <a:pt x="11151187" y="709907"/>
                  </a:cubicBezTo>
                  <a:cubicBezTo>
                    <a:pt x="11920011" y="705358"/>
                    <a:pt x="12352190" y="41167"/>
                    <a:pt x="12352190" y="41167"/>
                  </a:cubicBezTo>
                  <a:lnTo>
                    <a:pt x="12352190" y="41167"/>
                  </a:lnTo>
                  <a:lnTo>
                    <a:pt x="12352190" y="41167"/>
                  </a:lnTo>
                </a:path>
              </a:pathLst>
            </a:custGeom>
            <a:noFill/>
            <a:ln w="28575">
              <a:solidFill>
                <a:srgbClr val="FFB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3" name="Segnaposto piè di pagina 4">
            <a:extLst>
              <a:ext uri="{FF2B5EF4-FFF2-40B4-BE49-F238E27FC236}">
                <a16:creationId xmlns:a16="http://schemas.microsoft.com/office/drawing/2014/main" id="{C0023B44-3505-5EEE-ADBD-BDF31BDB4B04}"/>
              </a:ext>
            </a:extLst>
          </p:cNvPr>
          <p:cNvSpPr txBox="1">
            <a:spLocks/>
          </p:cNvSpPr>
          <p:nvPr/>
        </p:nvSpPr>
        <p:spPr>
          <a:xfrm>
            <a:off x="2076400" y="6063185"/>
            <a:ext cx="7879010" cy="57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it-IT" sz="1600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Hack-AI-</a:t>
            </a:r>
            <a:r>
              <a:rPr lang="it-IT" sz="1600" err="1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thon</a:t>
            </a:r>
            <a:r>
              <a:rPr lang="it-IT" sz="1600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2025</a:t>
            </a:r>
          </a:p>
        </p:txBody>
      </p:sp>
      <p:pic>
        <p:nvPicPr>
          <p:cNvPr id="16" name="Immagine 15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D2225184-401A-A546-8112-159C6915CB4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8" y="854144"/>
            <a:ext cx="4582164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62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72787C8-D8F8-45DC-A7C0-BAF29B2DB4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B4823-102F-4AA3-BA82-ECC41B699E5B}" type="slidenum">
              <a:rPr lang="it-IT" smtClean="0"/>
              <a:pPr/>
              <a:t>10</a:t>
            </a:fld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F2F2675-66D2-1A37-7B86-941C0973F4E8}"/>
              </a:ext>
            </a:extLst>
          </p:cNvPr>
          <p:cNvGrpSpPr>
            <a:grpSpLocks noChangeAspect="1"/>
          </p:cNvGrpSpPr>
          <p:nvPr/>
        </p:nvGrpSpPr>
        <p:grpSpPr>
          <a:xfrm>
            <a:off x="9301564" y="2608112"/>
            <a:ext cx="3998796" cy="1360912"/>
            <a:chOff x="1940257" y="2544295"/>
            <a:chExt cx="7997588" cy="2721823"/>
          </a:xfrm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22886AFD-6062-918B-AD31-9BDFC726F86A}"/>
                </a:ext>
              </a:extLst>
            </p:cNvPr>
            <p:cNvSpPr/>
            <p:nvPr/>
          </p:nvSpPr>
          <p:spPr>
            <a:xfrm>
              <a:off x="4956537" y="2544295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B73C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6B138387-0D64-F79D-112D-EC77507B5F2C}"/>
                </a:ext>
              </a:extLst>
            </p:cNvPr>
            <p:cNvSpPr txBox="1"/>
            <p:nvPr/>
          </p:nvSpPr>
          <p:spPr>
            <a:xfrm>
              <a:off x="1940257" y="4527454"/>
              <a:ext cx="79975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rgbClr val="FFE2B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Segmentazione</a:t>
              </a:r>
              <a:endParaRPr lang="it-IT" sz="2400" b="1">
                <a:solidFill>
                  <a:srgbClr val="FFE2B3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D5FB094B-89B1-7427-8739-654DBFE07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505978" y="2465846"/>
            <a:ext cx="1492155" cy="1109229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8D5849BB-A2D4-5A00-B691-E8F71A65B5F9}"/>
              </a:ext>
            </a:extLst>
          </p:cNvPr>
          <p:cNvGrpSpPr>
            <a:grpSpLocks noChangeAspect="1"/>
          </p:cNvGrpSpPr>
          <p:nvPr/>
        </p:nvGrpSpPr>
        <p:grpSpPr>
          <a:xfrm>
            <a:off x="9301561" y="313275"/>
            <a:ext cx="3998796" cy="1637913"/>
            <a:chOff x="-2156347" y="2544295"/>
            <a:chExt cx="7997588" cy="3275824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94B56765-1650-8BF9-3C5B-157AF518EAB5}"/>
                </a:ext>
              </a:extLst>
            </p:cNvPr>
            <p:cNvSpPr/>
            <p:nvPr/>
          </p:nvSpPr>
          <p:spPr>
            <a:xfrm>
              <a:off x="957743" y="2544295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374D5A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653D1C30-6A04-7DCA-8D84-D44490C4832B}"/>
                </a:ext>
              </a:extLst>
            </p:cNvPr>
            <p:cNvSpPr txBox="1"/>
            <p:nvPr/>
          </p:nvSpPr>
          <p:spPr>
            <a:xfrm>
              <a:off x="-2156347" y="4527457"/>
              <a:ext cx="799758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rgbClr val="374D5A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Business Model </a:t>
              </a:r>
            </a:p>
            <a:p>
              <a:pPr algn="ctr"/>
              <a:r>
                <a:rPr lang="it-IT" b="1">
                  <a:solidFill>
                    <a:srgbClr val="374D5A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Canvas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21AF3122-F517-78E9-C8EB-A030E9651618}"/>
              </a:ext>
            </a:extLst>
          </p:cNvPr>
          <p:cNvGrpSpPr>
            <a:grpSpLocks noChangeAspect="1"/>
          </p:cNvGrpSpPr>
          <p:nvPr/>
        </p:nvGrpSpPr>
        <p:grpSpPr>
          <a:xfrm>
            <a:off x="9252660" y="4672566"/>
            <a:ext cx="3998796" cy="1637913"/>
            <a:chOff x="5988826" y="2544294"/>
            <a:chExt cx="7997588" cy="3275824"/>
          </a:xfrm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6F6B0900-816D-6CE2-1279-8554DB4FC044}"/>
                </a:ext>
              </a:extLst>
            </p:cNvPr>
            <p:cNvSpPr/>
            <p:nvPr/>
          </p:nvSpPr>
          <p:spPr>
            <a:xfrm>
              <a:off x="9053141" y="2544294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E53935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solidFill>
                  <a:srgbClr val="4CAF50"/>
                </a:solidFill>
              </a:endParaRP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EB2FA66D-58A4-FA33-6065-B38E48C48937}"/>
                </a:ext>
              </a:extLst>
            </p:cNvPr>
            <p:cNvSpPr txBox="1"/>
            <p:nvPr/>
          </p:nvSpPr>
          <p:spPr>
            <a:xfrm>
              <a:off x="5988826" y="4527456"/>
              <a:ext cx="799758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rgbClr val="E5393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Indici </a:t>
              </a:r>
            </a:p>
            <a:p>
              <a:pPr algn="ctr"/>
              <a:r>
                <a:rPr lang="it-IT" b="1">
                  <a:solidFill>
                    <a:srgbClr val="E5393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economici</a:t>
              </a:r>
              <a:endParaRPr lang="it-IT" sz="2400" b="1">
                <a:solidFill>
                  <a:srgbClr val="E53935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18" name="Immagine 17">
            <a:extLst>
              <a:ext uri="{FF2B5EF4-FFF2-40B4-BE49-F238E27FC236}">
                <a16:creationId xmlns:a16="http://schemas.microsoft.com/office/drawing/2014/main" id="{3EB2FCD5-218C-CBEF-A12D-DBE2BDDB7C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543787" y="4587463"/>
            <a:ext cx="1492155" cy="1637912"/>
          </a:xfrm>
          <a:prstGeom prst="rect">
            <a:avLst/>
          </a:prstGeom>
        </p:spPr>
      </p:pic>
      <p:pic>
        <p:nvPicPr>
          <p:cNvPr id="19" name="Elemento grafico 18" descr="Diagramma di Gantt con riempimento a tinta unita">
            <a:extLst>
              <a:ext uri="{FF2B5EF4-FFF2-40B4-BE49-F238E27FC236}">
                <a16:creationId xmlns:a16="http://schemas.microsoft.com/office/drawing/2014/main" id="{A007D4EA-2A80-925F-A86B-F53B944FC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9910" y="364394"/>
            <a:ext cx="709612" cy="709612"/>
          </a:xfrm>
          <a:prstGeom prst="rect">
            <a:avLst/>
          </a:prstGeom>
        </p:spPr>
      </p:pic>
      <p:pic>
        <p:nvPicPr>
          <p:cNvPr id="20" name="Elemento grafico 19" descr="Crescita aziendale con riempimento a tinta unita">
            <a:extLst>
              <a:ext uri="{FF2B5EF4-FFF2-40B4-BE49-F238E27FC236}">
                <a16:creationId xmlns:a16="http://schemas.microsoft.com/office/drawing/2014/main" id="{8B1621EE-40C5-0575-A067-6EBCFFC3E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66700" y="2727450"/>
            <a:ext cx="646331" cy="646331"/>
          </a:xfrm>
          <a:prstGeom prst="rect">
            <a:avLst/>
          </a:prstGeom>
        </p:spPr>
      </p:pic>
      <p:pic>
        <p:nvPicPr>
          <p:cNvPr id="21" name="Elemento grafico 20" descr="Soldi volanti con riempimento a tinta unita">
            <a:extLst>
              <a:ext uri="{FF2B5EF4-FFF2-40B4-BE49-F238E27FC236}">
                <a16:creationId xmlns:a16="http://schemas.microsoft.com/office/drawing/2014/main" id="{2550BCE9-0949-A777-20D8-DA9ACCD3FC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28889" y="4786966"/>
            <a:ext cx="646331" cy="646331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C9FD0819-AD8C-C9D0-0FC9-4BF6BD95F29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30" r="3120"/>
          <a:stretch/>
        </p:blipFill>
        <p:spPr>
          <a:xfrm>
            <a:off x="66261" y="0"/>
            <a:ext cx="9733722" cy="572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22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CF6F2-E1EC-30CC-E1D6-D1E58195A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F5A5B29-B988-287B-C74D-1C99CB313B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B4823-102F-4AA3-BA82-ECC41B699E5B}" type="slidenum">
              <a:rPr lang="it-IT" smtClean="0"/>
              <a:pPr/>
              <a:t>11</a:t>
            </a:fld>
            <a:endParaRPr lang="it-IT"/>
          </a:p>
        </p:txBody>
      </p:sp>
      <p:pic>
        <p:nvPicPr>
          <p:cNvPr id="2058" name="Picture 10" descr="Immagine output">
            <a:extLst>
              <a:ext uri="{FF2B5EF4-FFF2-40B4-BE49-F238E27FC236}">
                <a16:creationId xmlns:a16="http://schemas.microsoft.com/office/drawing/2014/main" id="{AA8E7D84-7BCA-93B6-B4A4-189B86228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027" y="243381"/>
            <a:ext cx="8135502" cy="54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98FA7E66-38C5-2451-EAA0-852B1AE830BF}"/>
              </a:ext>
            </a:extLst>
          </p:cNvPr>
          <p:cNvGrpSpPr>
            <a:grpSpLocks noChangeAspect="1"/>
          </p:cNvGrpSpPr>
          <p:nvPr/>
        </p:nvGrpSpPr>
        <p:grpSpPr>
          <a:xfrm>
            <a:off x="9301564" y="2608112"/>
            <a:ext cx="3998796" cy="1360912"/>
            <a:chOff x="1940257" y="2544295"/>
            <a:chExt cx="7997588" cy="2721823"/>
          </a:xfrm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E383A785-5DE3-A987-7095-ED895F3AA30B}"/>
                </a:ext>
              </a:extLst>
            </p:cNvPr>
            <p:cNvSpPr/>
            <p:nvPr/>
          </p:nvSpPr>
          <p:spPr>
            <a:xfrm>
              <a:off x="4956537" y="2544295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B73C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D0A4D1FC-A2D6-27DB-3B3B-48CAA9300E3C}"/>
                </a:ext>
              </a:extLst>
            </p:cNvPr>
            <p:cNvSpPr txBox="1"/>
            <p:nvPr/>
          </p:nvSpPr>
          <p:spPr>
            <a:xfrm>
              <a:off x="1940257" y="4527454"/>
              <a:ext cx="79975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rgbClr val="FFB73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Segmentazione</a:t>
              </a:r>
              <a:endParaRPr lang="it-IT" sz="2400" b="1">
                <a:solidFill>
                  <a:srgbClr val="FFB73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CD7EE940-DA90-671E-8F6D-07C3B1C06C60}"/>
              </a:ext>
            </a:extLst>
          </p:cNvPr>
          <p:cNvGrpSpPr>
            <a:grpSpLocks noChangeAspect="1"/>
          </p:cNvGrpSpPr>
          <p:nvPr/>
        </p:nvGrpSpPr>
        <p:grpSpPr>
          <a:xfrm>
            <a:off x="9301561" y="313275"/>
            <a:ext cx="3998796" cy="1637913"/>
            <a:chOff x="-2156347" y="2544295"/>
            <a:chExt cx="7997588" cy="3275824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48863F5B-1213-1F44-A08A-61E44519B56E}"/>
                </a:ext>
              </a:extLst>
            </p:cNvPr>
            <p:cNvSpPr/>
            <p:nvPr/>
          </p:nvSpPr>
          <p:spPr>
            <a:xfrm>
              <a:off x="957743" y="2544295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374D5A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26DB80E3-7018-D3E4-CC97-886B73E5E7FF}"/>
                </a:ext>
              </a:extLst>
            </p:cNvPr>
            <p:cNvSpPr txBox="1"/>
            <p:nvPr/>
          </p:nvSpPr>
          <p:spPr>
            <a:xfrm>
              <a:off x="-2156347" y="4527457"/>
              <a:ext cx="799758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Business Model </a:t>
              </a:r>
            </a:p>
            <a:p>
              <a:pPr algn="ctr"/>
              <a:r>
                <a:rPr lang="it-IT" b="1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Canvas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5D6464E7-FE04-A216-1F88-FBCAC456C340}"/>
              </a:ext>
            </a:extLst>
          </p:cNvPr>
          <p:cNvGrpSpPr>
            <a:grpSpLocks noChangeAspect="1"/>
          </p:cNvGrpSpPr>
          <p:nvPr/>
        </p:nvGrpSpPr>
        <p:grpSpPr>
          <a:xfrm>
            <a:off x="9252659" y="4672565"/>
            <a:ext cx="3998794" cy="1637912"/>
            <a:chOff x="5988826" y="2544294"/>
            <a:chExt cx="7997588" cy="3275824"/>
          </a:xfrm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E15155E1-E27A-C201-EF0E-2607DEEB884B}"/>
                </a:ext>
              </a:extLst>
            </p:cNvPr>
            <p:cNvSpPr/>
            <p:nvPr/>
          </p:nvSpPr>
          <p:spPr>
            <a:xfrm>
              <a:off x="9053141" y="2544294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E53935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solidFill>
                  <a:srgbClr val="4CAF50"/>
                </a:solidFill>
              </a:endParaRP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B3B12E71-E973-96BF-0FD2-0E176C67D17A}"/>
                </a:ext>
              </a:extLst>
            </p:cNvPr>
            <p:cNvSpPr txBox="1"/>
            <p:nvPr/>
          </p:nvSpPr>
          <p:spPr>
            <a:xfrm>
              <a:off x="5988826" y="4527456"/>
              <a:ext cx="799758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rgbClr val="E5393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Indici </a:t>
              </a:r>
            </a:p>
            <a:p>
              <a:pPr algn="ctr"/>
              <a:r>
                <a:rPr lang="it-IT" b="1">
                  <a:solidFill>
                    <a:srgbClr val="E5393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economici</a:t>
              </a:r>
              <a:endParaRPr lang="it-IT" sz="2400" b="1">
                <a:solidFill>
                  <a:srgbClr val="E53935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18" name="Immagine 17">
            <a:extLst>
              <a:ext uri="{FF2B5EF4-FFF2-40B4-BE49-F238E27FC236}">
                <a16:creationId xmlns:a16="http://schemas.microsoft.com/office/drawing/2014/main" id="{C4B96475-40C7-823C-3AB5-51C8DCB4F0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543787" y="4587463"/>
            <a:ext cx="1492155" cy="1637912"/>
          </a:xfrm>
          <a:prstGeom prst="rect">
            <a:avLst/>
          </a:prstGeom>
        </p:spPr>
      </p:pic>
      <p:pic>
        <p:nvPicPr>
          <p:cNvPr id="19" name="Elemento grafico 18" descr="Diagramma di Gantt con riempimento a tinta unita">
            <a:extLst>
              <a:ext uri="{FF2B5EF4-FFF2-40B4-BE49-F238E27FC236}">
                <a16:creationId xmlns:a16="http://schemas.microsoft.com/office/drawing/2014/main" id="{0837A808-60E7-AF6B-A9A2-B478F1F2E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9910" y="364394"/>
            <a:ext cx="709612" cy="709612"/>
          </a:xfrm>
          <a:prstGeom prst="rect">
            <a:avLst/>
          </a:prstGeom>
        </p:spPr>
      </p:pic>
      <p:pic>
        <p:nvPicPr>
          <p:cNvPr id="20" name="Elemento grafico 19" descr="Crescita aziendale con riempimento a tinta unita">
            <a:extLst>
              <a:ext uri="{FF2B5EF4-FFF2-40B4-BE49-F238E27FC236}">
                <a16:creationId xmlns:a16="http://schemas.microsoft.com/office/drawing/2014/main" id="{528B728E-C066-7137-2D85-8971D6FCD9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66700" y="2727450"/>
            <a:ext cx="646331" cy="646331"/>
          </a:xfrm>
          <a:prstGeom prst="rect">
            <a:avLst/>
          </a:prstGeom>
        </p:spPr>
      </p:pic>
      <p:pic>
        <p:nvPicPr>
          <p:cNvPr id="21" name="Elemento grafico 20" descr="Soldi volanti con riempimento a tinta unita">
            <a:extLst>
              <a:ext uri="{FF2B5EF4-FFF2-40B4-BE49-F238E27FC236}">
                <a16:creationId xmlns:a16="http://schemas.microsoft.com/office/drawing/2014/main" id="{4D36AF1C-7BEB-9B45-2797-E91016476D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28889" y="4786966"/>
            <a:ext cx="646331" cy="64633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817F3B5-74AC-F929-1FE3-CCD19BD6174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858607" y="224365"/>
            <a:ext cx="1333394" cy="107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30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3D1EA-28DB-E3EE-325E-303DAADB2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3024D12-9120-3832-AA57-FD6F2C887D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B4823-102F-4AA3-BA82-ECC41B699E5B}" type="slidenum">
              <a:rPr lang="it-IT" smtClean="0"/>
              <a:pPr/>
              <a:t>12</a:t>
            </a:fld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970BBB5-7ECF-2CCA-D212-45C1A9975B4E}"/>
              </a:ext>
            </a:extLst>
          </p:cNvPr>
          <p:cNvGrpSpPr>
            <a:grpSpLocks noChangeAspect="1"/>
          </p:cNvGrpSpPr>
          <p:nvPr/>
        </p:nvGrpSpPr>
        <p:grpSpPr>
          <a:xfrm>
            <a:off x="9301564" y="2608112"/>
            <a:ext cx="3998794" cy="1360912"/>
            <a:chOff x="1940257" y="2544295"/>
            <a:chExt cx="7997588" cy="2721823"/>
          </a:xfrm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B40BA405-10C9-095A-0321-66FD0F2CA720}"/>
                </a:ext>
              </a:extLst>
            </p:cNvPr>
            <p:cNvSpPr/>
            <p:nvPr/>
          </p:nvSpPr>
          <p:spPr>
            <a:xfrm>
              <a:off x="4956537" y="2544295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B73C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F09D5640-1B71-11C8-AC43-52E2D322958A}"/>
                </a:ext>
              </a:extLst>
            </p:cNvPr>
            <p:cNvSpPr txBox="1"/>
            <p:nvPr/>
          </p:nvSpPr>
          <p:spPr>
            <a:xfrm>
              <a:off x="1940257" y="4527454"/>
              <a:ext cx="79975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rgbClr val="FFD99B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Segmentazione</a:t>
              </a:r>
              <a:endParaRPr lang="it-IT" sz="2400" b="1">
                <a:solidFill>
                  <a:srgbClr val="FFD99B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4CDCB16F-0966-8CA8-E156-B637AA663381}"/>
              </a:ext>
            </a:extLst>
          </p:cNvPr>
          <p:cNvGrpSpPr>
            <a:grpSpLocks noChangeAspect="1"/>
          </p:cNvGrpSpPr>
          <p:nvPr/>
        </p:nvGrpSpPr>
        <p:grpSpPr>
          <a:xfrm>
            <a:off x="9301561" y="313274"/>
            <a:ext cx="3998797" cy="1637912"/>
            <a:chOff x="-2156347" y="2544295"/>
            <a:chExt cx="7997588" cy="3275824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7DA68850-98F4-4712-734C-5689DF432AA6}"/>
                </a:ext>
              </a:extLst>
            </p:cNvPr>
            <p:cNvSpPr/>
            <p:nvPr/>
          </p:nvSpPr>
          <p:spPr>
            <a:xfrm>
              <a:off x="957743" y="2544295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374D5A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B816799-85F4-0BE4-F82A-AF57D92C5E70}"/>
                </a:ext>
              </a:extLst>
            </p:cNvPr>
            <p:cNvSpPr txBox="1"/>
            <p:nvPr/>
          </p:nvSpPr>
          <p:spPr>
            <a:xfrm>
              <a:off x="-2156347" y="4527457"/>
              <a:ext cx="799758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Business Model </a:t>
              </a:r>
            </a:p>
            <a:p>
              <a:pPr algn="ctr"/>
              <a:r>
                <a:rPr lang="it-IT" b="1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Canvas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C504CE6-591B-6FD1-E74B-03269F6EA661}"/>
              </a:ext>
            </a:extLst>
          </p:cNvPr>
          <p:cNvGrpSpPr>
            <a:grpSpLocks noChangeAspect="1"/>
          </p:cNvGrpSpPr>
          <p:nvPr/>
        </p:nvGrpSpPr>
        <p:grpSpPr>
          <a:xfrm>
            <a:off x="9252659" y="4672565"/>
            <a:ext cx="3998794" cy="1637912"/>
            <a:chOff x="5988826" y="2544294"/>
            <a:chExt cx="7997588" cy="3275824"/>
          </a:xfrm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292F06F8-9833-B75E-1462-F2742AF19D48}"/>
                </a:ext>
              </a:extLst>
            </p:cNvPr>
            <p:cNvSpPr/>
            <p:nvPr/>
          </p:nvSpPr>
          <p:spPr>
            <a:xfrm>
              <a:off x="9053141" y="2544294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E53935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solidFill>
                  <a:srgbClr val="4CAF50"/>
                </a:solidFill>
              </a:endParaRP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43D45B01-D8CD-1DDE-FA61-601BC5E82070}"/>
                </a:ext>
              </a:extLst>
            </p:cNvPr>
            <p:cNvSpPr txBox="1"/>
            <p:nvPr/>
          </p:nvSpPr>
          <p:spPr>
            <a:xfrm>
              <a:off x="5988826" y="4527456"/>
              <a:ext cx="799758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rgbClr val="E5393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Indici </a:t>
              </a:r>
            </a:p>
            <a:p>
              <a:pPr algn="ctr"/>
              <a:r>
                <a:rPr lang="it-IT" b="1">
                  <a:solidFill>
                    <a:srgbClr val="E5393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economici</a:t>
              </a:r>
              <a:endParaRPr lang="it-IT" sz="2400" b="1">
                <a:solidFill>
                  <a:srgbClr val="E53935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18" name="Immagine 17">
            <a:extLst>
              <a:ext uri="{FF2B5EF4-FFF2-40B4-BE49-F238E27FC236}">
                <a16:creationId xmlns:a16="http://schemas.microsoft.com/office/drawing/2014/main" id="{141A56B5-74B3-B729-C121-06C9E9985A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54798" y="2301493"/>
            <a:ext cx="1492155" cy="1305725"/>
          </a:xfrm>
          <a:prstGeom prst="rect">
            <a:avLst/>
          </a:prstGeom>
        </p:spPr>
      </p:pic>
      <p:pic>
        <p:nvPicPr>
          <p:cNvPr id="19" name="Elemento grafico 18" descr="Diagramma di Gantt con riempimento a tinta unita">
            <a:extLst>
              <a:ext uri="{FF2B5EF4-FFF2-40B4-BE49-F238E27FC236}">
                <a16:creationId xmlns:a16="http://schemas.microsoft.com/office/drawing/2014/main" id="{2B8132F6-7B15-67D2-E2D6-AFC870323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9910" y="364394"/>
            <a:ext cx="709612" cy="709612"/>
          </a:xfrm>
          <a:prstGeom prst="rect">
            <a:avLst/>
          </a:prstGeom>
        </p:spPr>
      </p:pic>
      <p:pic>
        <p:nvPicPr>
          <p:cNvPr id="20" name="Elemento grafico 19" descr="Crescita aziendale con riempimento a tinta unita">
            <a:extLst>
              <a:ext uri="{FF2B5EF4-FFF2-40B4-BE49-F238E27FC236}">
                <a16:creationId xmlns:a16="http://schemas.microsoft.com/office/drawing/2014/main" id="{B59E4777-91B3-891A-51B3-0B3DB632C3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66700" y="2727450"/>
            <a:ext cx="646331" cy="646331"/>
          </a:xfrm>
          <a:prstGeom prst="rect">
            <a:avLst/>
          </a:prstGeom>
        </p:spPr>
      </p:pic>
      <p:pic>
        <p:nvPicPr>
          <p:cNvPr id="21" name="Elemento grafico 20" descr="Soldi volanti con riempimento a tinta unita">
            <a:extLst>
              <a:ext uri="{FF2B5EF4-FFF2-40B4-BE49-F238E27FC236}">
                <a16:creationId xmlns:a16="http://schemas.microsoft.com/office/drawing/2014/main" id="{F6AEF03C-1CD6-11E3-0FD7-82E63259F2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28889" y="4786966"/>
            <a:ext cx="646331" cy="64633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6761242-8C41-9199-923F-C36CAE79FE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858607" y="224365"/>
            <a:ext cx="1333394" cy="1076366"/>
          </a:xfrm>
          <a:prstGeom prst="rect">
            <a:avLst/>
          </a:prstGeom>
        </p:spPr>
      </p:pic>
      <p:pic>
        <p:nvPicPr>
          <p:cNvPr id="3" name="Immagine 2" descr="Immagine che contiene testo, diagramma, schermata, Diagramma">
            <a:extLst>
              <a:ext uri="{FF2B5EF4-FFF2-40B4-BE49-F238E27FC236}">
                <a16:creationId xmlns:a16="http://schemas.microsoft.com/office/drawing/2014/main" id="{601B6288-CAF4-4F39-2CA1-529BFAC4F8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4" y="273260"/>
            <a:ext cx="9270729" cy="552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7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5A008-D08A-B0D0-EE16-57A4597F4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F432B79-25B9-5F2A-C7CD-994D3A6F72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B4823-102F-4AA3-BA82-ECC41B699E5B}" type="slidenum">
              <a:rPr lang="it-IT" smtClean="0"/>
              <a:pPr/>
              <a:t>13</a:t>
            </a:fld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C4CA7019-03CF-09F5-4746-79B920647977}"/>
              </a:ext>
            </a:extLst>
          </p:cNvPr>
          <p:cNvGrpSpPr>
            <a:grpSpLocks noChangeAspect="1"/>
          </p:cNvGrpSpPr>
          <p:nvPr/>
        </p:nvGrpSpPr>
        <p:grpSpPr>
          <a:xfrm>
            <a:off x="9301564" y="2608112"/>
            <a:ext cx="3998794" cy="1360912"/>
            <a:chOff x="1940257" y="2544295"/>
            <a:chExt cx="7997588" cy="2721823"/>
          </a:xfrm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B087A996-B791-4058-ADF2-4EEDF03A371D}"/>
                </a:ext>
              </a:extLst>
            </p:cNvPr>
            <p:cNvSpPr/>
            <p:nvPr/>
          </p:nvSpPr>
          <p:spPr>
            <a:xfrm>
              <a:off x="4956537" y="2544295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B73C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F8ACD89D-EDCD-8B08-92EA-DE26B874C4B7}"/>
                </a:ext>
              </a:extLst>
            </p:cNvPr>
            <p:cNvSpPr txBox="1"/>
            <p:nvPr/>
          </p:nvSpPr>
          <p:spPr>
            <a:xfrm>
              <a:off x="1940257" y="4527454"/>
              <a:ext cx="79975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rgbClr val="FFD99B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Segmentazione</a:t>
              </a:r>
              <a:endParaRPr lang="it-IT" sz="2400" b="1">
                <a:solidFill>
                  <a:srgbClr val="FFD99B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975DAAD7-D14C-89AF-1E56-3CF2E4A524AF}"/>
              </a:ext>
            </a:extLst>
          </p:cNvPr>
          <p:cNvGrpSpPr>
            <a:grpSpLocks noChangeAspect="1"/>
          </p:cNvGrpSpPr>
          <p:nvPr/>
        </p:nvGrpSpPr>
        <p:grpSpPr>
          <a:xfrm>
            <a:off x="9301561" y="313274"/>
            <a:ext cx="3998797" cy="1637912"/>
            <a:chOff x="-2156347" y="2544295"/>
            <a:chExt cx="7997588" cy="3275824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6A437A0A-74CB-9822-6991-6F299502D7E3}"/>
                </a:ext>
              </a:extLst>
            </p:cNvPr>
            <p:cNvSpPr/>
            <p:nvPr/>
          </p:nvSpPr>
          <p:spPr>
            <a:xfrm>
              <a:off x="957743" y="2544295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374D5A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9F937990-4B17-DF19-8657-F947D18053AE}"/>
                </a:ext>
              </a:extLst>
            </p:cNvPr>
            <p:cNvSpPr txBox="1"/>
            <p:nvPr/>
          </p:nvSpPr>
          <p:spPr>
            <a:xfrm>
              <a:off x="-2156347" y="4527457"/>
              <a:ext cx="799758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Business Model </a:t>
              </a:r>
            </a:p>
            <a:p>
              <a:pPr algn="ctr"/>
              <a:r>
                <a:rPr lang="it-IT" b="1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Canvas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B82FC72F-95B0-9E45-C204-9352A8520652}"/>
              </a:ext>
            </a:extLst>
          </p:cNvPr>
          <p:cNvGrpSpPr>
            <a:grpSpLocks noChangeAspect="1"/>
          </p:cNvGrpSpPr>
          <p:nvPr/>
        </p:nvGrpSpPr>
        <p:grpSpPr>
          <a:xfrm>
            <a:off x="9252659" y="4672565"/>
            <a:ext cx="3998794" cy="1637912"/>
            <a:chOff x="5988826" y="2544294"/>
            <a:chExt cx="7997588" cy="3275824"/>
          </a:xfrm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65DBA6D9-3910-6662-57BC-D1CF9A320E1C}"/>
                </a:ext>
              </a:extLst>
            </p:cNvPr>
            <p:cNvSpPr/>
            <p:nvPr/>
          </p:nvSpPr>
          <p:spPr>
            <a:xfrm>
              <a:off x="9053141" y="2544294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E53935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solidFill>
                  <a:srgbClr val="4CAF50"/>
                </a:solidFill>
              </a:endParaRP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E8915FF6-F2C0-39DE-B0AC-05AE5C4E9DBD}"/>
                </a:ext>
              </a:extLst>
            </p:cNvPr>
            <p:cNvSpPr txBox="1"/>
            <p:nvPr/>
          </p:nvSpPr>
          <p:spPr>
            <a:xfrm>
              <a:off x="5988826" y="4527456"/>
              <a:ext cx="799758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rgbClr val="E5393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Indici </a:t>
              </a:r>
            </a:p>
            <a:p>
              <a:pPr algn="ctr"/>
              <a:r>
                <a:rPr lang="it-IT" b="1">
                  <a:solidFill>
                    <a:srgbClr val="E5393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economici</a:t>
              </a:r>
              <a:endParaRPr lang="it-IT" sz="2400" b="1">
                <a:solidFill>
                  <a:srgbClr val="E53935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18" name="Immagine 17">
            <a:extLst>
              <a:ext uri="{FF2B5EF4-FFF2-40B4-BE49-F238E27FC236}">
                <a16:creationId xmlns:a16="http://schemas.microsoft.com/office/drawing/2014/main" id="{B435FBA1-6670-528B-DB99-2FD98506C6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54798" y="2301493"/>
            <a:ext cx="1492155" cy="1305725"/>
          </a:xfrm>
          <a:prstGeom prst="rect">
            <a:avLst/>
          </a:prstGeom>
        </p:spPr>
      </p:pic>
      <p:pic>
        <p:nvPicPr>
          <p:cNvPr id="19" name="Elemento grafico 18" descr="Diagramma di Gantt con riempimento a tinta unita">
            <a:extLst>
              <a:ext uri="{FF2B5EF4-FFF2-40B4-BE49-F238E27FC236}">
                <a16:creationId xmlns:a16="http://schemas.microsoft.com/office/drawing/2014/main" id="{553FC436-9B2F-F8CA-2668-6D4E4A58A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9910" y="364394"/>
            <a:ext cx="709612" cy="709612"/>
          </a:xfrm>
          <a:prstGeom prst="rect">
            <a:avLst/>
          </a:prstGeom>
        </p:spPr>
      </p:pic>
      <p:pic>
        <p:nvPicPr>
          <p:cNvPr id="20" name="Elemento grafico 19" descr="Crescita aziendale con riempimento a tinta unita">
            <a:extLst>
              <a:ext uri="{FF2B5EF4-FFF2-40B4-BE49-F238E27FC236}">
                <a16:creationId xmlns:a16="http://schemas.microsoft.com/office/drawing/2014/main" id="{FAD8A363-A126-CD05-E9AC-BDD4435E11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66700" y="2727450"/>
            <a:ext cx="646331" cy="646331"/>
          </a:xfrm>
          <a:prstGeom prst="rect">
            <a:avLst/>
          </a:prstGeom>
        </p:spPr>
      </p:pic>
      <p:pic>
        <p:nvPicPr>
          <p:cNvPr id="21" name="Elemento grafico 20" descr="Soldi volanti con riempimento a tinta unita">
            <a:extLst>
              <a:ext uri="{FF2B5EF4-FFF2-40B4-BE49-F238E27FC236}">
                <a16:creationId xmlns:a16="http://schemas.microsoft.com/office/drawing/2014/main" id="{EC0B1C99-E3E3-2169-CA42-DACFAB25DE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28889" y="4786966"/>
            <a:ext cx="646331" cy="64633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6F18A4F-0091-D561-263F-26679909BB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858607" y="224365"/>
            <a:ext cx="1333394" cy="1076366"/>
          </a:xfrm>
          <a:prstGeom prst="rect">
            <a:avLst/>
          </a:prstGeom>
        </p:spPr>
      </p:pic>
      <p:pic>
        <p:nvPicPr>
          <p:cNvPr id="6146" name="Picture 2" descr="Immagine output">
            <a:extLst>
              <a:ext uri="{FF2B5EF4-FFF2-40B4-BE49-F238E27FC236}">
                <a16:creationId xmlns:a16="http://schemas.microsoft.com/office/drawing/2014/main" id="{6313631C-EEC1-1D17-4749-3439CA9E1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782" y="575198"/>
            <a:ext cx="7614235" cy="453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5499EEA-13C1-3350-981D-073DF0DAF109}"/>
              </a:ext>
            </a:extLst>
          </p:cNvPr>
          <p:cNvSpPr txBox="1"/>
          <p:nvPr/>
        </p:nvSpPr>
        <p:spPr>
          <a:xfrm>
            <a:off x="684223" y="5264882"/>
            <a:ext cx="8164794" cy="584775"/>
          </a:xfrm>
          <a:prstGeom prst="rect">
            <a:avLst/>
          </a:prstGeom>
          <a:noFill/>
          <a:ln w="38100">
            <a:solidFill>
              <a:srgbClr val="FFB73C"/>
            </a:solidFill>
          </a:ln>
        </p:spPr>
        <p:txBody>
          <a:bodyPr wrap="square">
            <a:spAutoFit/>
          </a:bodyPr>
          <a:lstStyle/>
          <a:p>
            <a:pPr>
              <a:defRPr sz="1400"/>
            </a:pPr>
            <a:r>
              <a:rPr lang="it-IT" sz="1600" b="1" i="1" u="sng">
                <a:solidFill>
                  <a:srgbClr val="374D5A"/>
                </a:solidFill>
              </a:rPr>
              <a:t>ROI</a:t>
            </a:r>
            <a:r>
              <a:rPr lang="it-IT" sz="1600" b="1" i="1">
                <a:solidFill>
                  <a:srgbClr val="374D5A"/>
                </a:solidFill>
              </a:rPr>
              <a:t>(Return on Investment): misura la redditività dell'investimento, calcolato come rapporto tra utile netto e capitale investito.</a:t>
            </a:r>
          </a:p>
        </p:txBody>
      </p:sp>
    </p:spTree>
    <p:extLst>
      <p:ext uri="{BB962C8B-B14F-4D97-AF65-F5344CB8AC3E}">
        <p14:creationId xmlns:p14="http://schemas.microsoft.com/office/powerpoint/2010/main" val="2113411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F012-A8BC-DB05-18E8-0789D36FA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magine output">
            <a:extLst>
              <a:ext uri="{FF2B5EF4-FFF2-40B4-BE49-F238E27FC236}">
                <a16:creationId xmlns:a16="http://schemas.microsoft.com/office/drawing/2014/main" id="{CDCA36E0-3279-9E80-481C-3D961E54D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782" y="575198"/>
            <a:ext cx="7614235" cy="453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F00DD5E-5380-F502-933F-2DBE7E799D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B4823-102F-4AA3-BA82-ECC41B699E5B}" type="slidenum">
              <a:rPr lang="it-IT" smtClean="0"/>
              <a:pPr/>
              <a:t>14</a:t>
            </a:fld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A83B62C-2D5C-559F-6710-8D65F5995C02}"/>
              </a:ext>
            </a:extLst>
          </p:cNvPr>
          <p:cNvGrpSpPr>
            <a:grpSpLocks noChangeAspect="1"/>
          </p:cNvGrpSpPr>
          <p:nvPr/>
        </p:nvGrpSpPr>
        <p:grpSpPr>
          <a:xfrm>
            <a:off x="9301564" y="2608112"/>
            <a:ext cx="3998794" cy="1360912"/>
            <a:chOff x="1940257" y="2544295"/>
            <a:chExt cx="7997588" cy="2721823"/>
          </a:xfrm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8E551866-D725-3907-59FD-D50E9DB0345C}"/>
                </a:ext>
              </a:extLst>
            </p:cNvPr>
            <p:cNvSpPr/>
            <p:nvPr/>
          </p:nvSpPr>
          <p:spPr>
            <a:xfrm>
              <a:off x="4956537" y="2544295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B73C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DFEF1C12-609E-FD76-5FA7-88C59B1050C1}"/>
                </a:ext>
              </a:extLst>
            </p:cNvPr>
            <p:cNvSpPr txBox="1"/>
            <p:nvPr/>
          </p:nvSpPr>
          <p:spPr>
            <a:xfrm>
              <a:off x="1940257" y="4527454"/>
              <a:ext cx="79975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rgbClr val="FFD99B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Segmentazione</a:t>
              </a:r>
              <a:endParaRPr lang="it-IT" sz="2400" b="1">
                <a:solidFill>
                  <a:srgbClr val="FFD99B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0B74C3BE-F31E-9BB2-D46D-A45D56E4AC53}"/>
              </a:ext>
            </a:extLst>
          </p:cNvPr>
          <p:cNvGrpSpPr>
            <a:grpSpLocks noChangeAspect="1"/>
          </p:cNvGrpSpPr>
          <p:nvPr/>
        </p:nvGrpSpPr>
        <p:grpSpPr>
          <a:xfrm>
            <a:off x="9301561" y="313274"/>
            <a:ext cx="3998797" cy="1637912"/>
            <a:chOff x="-2156347" y="2544295"/>
            <a:chExt cx="7997588" cy="3275824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4E3B565D-896F-174C-23A0-2CB2D177D789}"/>
                </a:ext>
              </a:extLst>
            </p:cNvPr>
            <p:cNvSpPr/>
            <p:nvPr/>
          </p:nvSpPr>
          <p:spPr>
            <a:xfrm>
              <a:off x="957743" y="2544295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374D5A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5889420D-274E-BB29-5902-20C89F8D30D8}"/>
                </a:ext>
              </a:extLst>
            </p:cNvPr>
            <p:cNvSpPr txBox="1"/>
            <p:nvPr/>
          </p:nvSpPr>
          <p:spPr>
            <a:xfrm>
              <a:off x="-2156347" y="4527457"/>
              <a:ext cx="799758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Business Model </a:t>
              </a:r>
            </a:p>
            <a:p>
              <a:pPr algn="ctr"/>
              <a:r>
                <a:rPr lang="it-IT" b="1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Canvas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3510CAE3-C3C7-5D15-3511-64096F0800FE}"/>
              </a:ext>
            </a:extLst>
          </p:cNvPr>
          <p:cNvGrpSpPr>
            <a:grpSpLocks noChangeAspect="1"/>
          </p:cNvGrpSpPr>
          <p:nvPr/>
        </p:nvGrpSpPr>
        <p:grpSpPr>
          <a:xfrm>
            <a:off x="9252659" y="4672565"/>
            <a:ext cx="3998794" cy="1637912"/>
            <a:chOff x="5988826" y="2544294"/>
            <a:chExt cx="7997588" cy="3275824"/>
          </a:xfrm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DEE1589B-A48A-1381-1884-9380F663D8A2}"/>
                </a:ext>
              </a:extLst>
            </p:cNvPr>
            <p:cNvSpPr/>
            <p:nvPr/>
          </p:nvSpPr>
          <p:spPr>
            <a:xfrm>
              <a:off x="9053141" y="2544294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E53935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solidFill>
                  <a:srgbClr val="4CAF50"/>
                </a:solidFill>
              </a:endParaRP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4D757D9D-D137-6178-6E15-383617545132}"/>
                </a:ext>
              </a:extLst>
            </p:cNvPr>
            <p:cNvSpPr txBox="1"/>
            <p:nvPr/>
          </p:nvSpPr>
          <p:spPr>
            <a:xfrm>
              <a:off x="5988826" y="4527456"/>
              <a:ext cx="799758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rgbClr val="E5393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Indici </a:t>
              </a:r>
            </a:p>
            <a:p>
              <a:pPr algn="ctr"/>
              <a:r>
                <a:rPr lang="it-IT" b="1">
                  <a:solidFill>
                    <a:srgbClr val="E5393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economici</a:t>
              </a:r>
              <a:endParaRPr lang="it-IT" sz="2400" b="1">
                <a:solidFill>
                  <a:srgbClr val="E53935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18" name="Immagine 17">
            <a:extLst>
              <a:ext uri="{FF2B5EF4-FFF2-40B4-BE49-F238E27FC236}">
                <a16:creationId xmlns:a16="http://schemas.microsoft.com/office/drawing/2014/main" id="{A6C71C3D-DB95-6A18-A6AE-7CF1236F7C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654798" y="2301493"/>
            <a:ext cx="1492155" cy="1305725"/>
          </a:xfrm>
          <a:prstGeom prst="rect">
            <a:avLst/>
          </a:prstGeom>
        </p:spPr>
      </p:pic>
      <p:pic>
        <p:nvPicPr>
          <p:cNvPr id="19" name="Elemento grafico 18" descr="Diagramma di Gantt con riempimento a tinta unita">
            <a:extLst>
              <a:ext uri="{FF2B5EF4-FFF2-40B4-BE49-F238E27FC236}">
                <a16:creationId xmlns:a16="http://schemas.microsoft.com/office/drawing/2014/main" id="{F911FE1B-9B6F-D3F8-DF0D-8023BFFC3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9910" y="364394"/>
            <a:ext cx="709612" cy="709612"/>
          </a:xfrm>
          <a:prstGeom prst="rect">
            <a:avLst/>
          </a:prstGeom>
        </p:spPr>
      </p:pic>
      <p:pic>
        <p:nvPicPr>
          <p:cNvPr id="20" name="Elemento grafico 19" descr="Crescita aziendale con riempimento a tinta unita">
            <a:extLst>
              <a:ext uri="{FF2B5EF4-FFF2-40B4-BE49-F238E27FC236}">
                <a16:creationId xmlns:a16="http://schemas.microsoft.com/office/drawing/2014/main" id="{4B2BA4D1-278A-AB7D-43E7-4783834445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66700" y="2727450"/>
            <a:ext cx="646331" cy="646331"/>
          </a:xfrm>
          <a:prstGeom prst="rect">
            <a:avLst/>
          </a:prstGeom>
        </p:spPr>
      </p:pic>
      <p:pic>
        <p:nvPicPr>
          <p:cNvPr id="21" name="Elemento grafico 20" descr="Soldi volanti con riempimento a tinta unita">
            <a:extLst>
              <a:ext uri="{FF2B5EF4-FFF2-40B4-BE49-F238E27FC236}">
                <a16:creationId xmlns:a16="http://schemas.microsoft.com/office/drawing/2014/main" id="{85E52EF5-3BA7-0646-C0A5-14E70398B9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28889" y="4786966"/>
            <a:ext cx="646331" cy="64633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E88BAB0-78D4-E32A-91DA-331CCD4A48B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858607" y="224365"/>
            <a:ext cx="1333394" cy="107636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622F6FE-F513-9CCF-073E-F4690FF50B62}"/>
              </a:ext>
            </a:extLst>
          </p:cNvPr>
          <p:cNvSpPr txBox="1"/>
          <p:nvPr/>
        </p:nvSpPr>
        <p:spPr>
          <a:xfrm>
            <a:off x="334373" y="5188511"/>
            <a:ext cx="8823984" cy="584775"/>
          </a:xfrm>
          <a:prstGeom prst="rect">
            <a:avLst/>
          </a:prstGeom>
          <a:noFill/>
          <a:ln w="38100">
            <a:solidFill>
              <a:srgbClr val="FFB73C"/>
            </a:solidFill>
          </a:ln>
        </p:spPr>
        <p:txBody>
          <a:bodyPr wrap="square">
            <a:spAutoFit/>
          </a:bodyPr>
          <a:lstStyle/>
          <a:p>
            <a:pPr>
              <a:defRPr sz="1400"/>
            </a:pPr>
            <a:r>
              <a:rPr lang="it-IT" sz="1600" b="1" i="1" u="sng">
                <a:solidFill>
                  <a:srgbClr val="374D5A"/>
                </a:solidFill>
              </a:rPr>
              <a:t>EBITDA</a:t>
            </a:r>
            <a:r>
              <a:rPr lang="it-IT" sz="1600" b="1" i="1">
                <a:solidFill>
                  <a:srgbClr val="374D5A"/>
                </a:solidFill>
              </a:rPr>
              <a:t>(</a:t>
            </a:r>
            <a:r>
              <a:rPr lang="it-IT" sz="1600" b="1" i="1" err="1">
                <a:solidFill>
                  <a:srgbClr val="374D5A"/>
                </a:solidFill>
              </a:rPr>
              <a:t>Earnings</a:t>
            </a:r>
            <a:r>
              <a:rPr lang="it-IT" sz="1600" b="1" i="1">
                <a:solidFill>
                  <a:srgbClr val="374D5A"/>
                </a:solidFill>
              </a:rPr>
              <a:t> </a:t>
            </a:r>
            <a:r>
              <a:rPr lang="it-IT" sz="1600" b="1" i="1" err="1">
                <a:solidFill>
                  <a:srgbClr val="374D5A"/>
                </a:solidFill>
              </a:rPr>
              <a:t>Before</a:t>
            </a:r>
            <a:r>
              <a:rPr lang="it-IT" sz="1600" b="1" i="1">
                <a:solidFill>
                  <a:srgbClr val="374D5A"/>
                </a:solidFill>
              </a:rPr>
              <a:t> </a:t>
            </a:r>
            <a:r>
              <a:rPr lang="it-IT" sz="1600" b="1" i="1" err="1">
                <a:solidFill>
                  <a:srgbClr val="374D5A"/>
                </a:solidFill>
              </a:rPr>
              <a:t>Interest</a:t>
            </a:r>
            <a:r>
              <a:rPr lang="it-IT" sz="1600" b="1" i="1">
                <a:solidFill>
                  <a:srgbClr val="374D5A"/>
                </a:solidFill>
              </a:rPr>
              <a:t>, Taxes, </a:t>
            </a:r>
            <a:r>
              <a:rPr lang="it-IT" sz="1600" b="1" i="1" err="1">
                <a:solidFill>
                  <a:srgbClr val="374D5A"/>
                </a:solidFill>
              </a:rPr>
              <a:t>Depreciation</a:t>
            </a:r>
            <a:r>
              <a:rPr lang="it-IT" sz="1600" b="1" i="1">
                <a:solidFill>
                  <a:srgbClr val="374D5A"/>
                </a:solidFill>
              </a:rPr>
              <a:t> and </a:t>
            </a:r>
            <a:r>
              <a:rPr lang="it-IT" sz="1600" b="1" i="1" err="1">
                <a:solidFill>
                  <a:srgbClr val="374D5A"/>
                </a:solidFill>
              </a:rPr>
              <a:t>Amortization</a:t>
            </a:r>
            <a:r>
              <a:rPr lang="it-IT" sz="1600" b="1" i="1">
                <a:solidFill>
                  <a:srgbClr val="374D5A"/>
                </a:solidFill>
              </a:rPr>
              <a:t>): utile operativo lordo, esclude anche ammortamenti </a:t>
            </a:r>
          </a:p>
        </p:txBody>
      </p:sp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E56417CC-BBD5-41B9-C044-2AB88894B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999029"/>
              </p:ext>
            </p:extLst>
          </p:nvPr>
        </p:nvGraphicFramePr>
        <p:xfrm>
          <a:off x="3364911" y="1543767"/>
          <a:ext cx="3396624" cy="3013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8312">
                  <a:extLst>
                    <a:ext uri="{9D8B030D-6E8A-4147-A177-3AD203B41FA5}">
                      <a16:colId xmlns:a16="http://schemas.microsoft.com/office/drawing/2014/main" val="3167514815"/>
                    </a:ext>
                  </a:extLst>
                </a:gridCol>
                <a:gridCol w="1698312">
                  <a:extLst>
                    <a:ext uri="{9D8B030D-6E8A-4147-A177-3AD203B41FA5}">
                      <a16:colId xmlns:a16="http://schemas.microsoft.com/office/drawing/2014/main" val="1117549764"/>
                    </a:ext>
                  </a:extLst>
                </a:gridCol>
              </a:tblGrid>
              <a:tr h="714277"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lang="it-IT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Anno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74D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lang="it-IT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EBITDA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D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717653"/>
                  </a:ext>
                </a:extLst>
              </a:tr>
              <a:tr h="512628">
                <a:tc>
                  <a:txBody>
                    <a:bodyPr/>
                    <a:lstStyle/>
                    <a:p>
                      <a:r>
                        <a:rPr lang="it-IT"/>
                        <a:t>2026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-125.086 </a:t>
                      </a:r>
                      <a:r>
                        <a:rPr lang="it-IT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it-IT" b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073011"/>
                  </a:ext>
                </a:extLst>
              </a:tr>
              <a:tr h="512628">
                <a:tc>
                  <a:txBody>
                    <a:bodyPr/>
                    <a:lstStyle/>
                    <a:p>
                      <a:r>
                        <a:rPr lang="it-IT"/>
                        <a:t>2027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-69.086 </a:t>
                      </a:r>
                      <a:r>
                        <a:rPr lang="it-IT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it-IT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548489"/>
                  </a:ext>
                </a:extLst>
              </a:tr>
              <a:tr h="761232">
                <a:tc>
                  <a:txBody>
                    <a:bodyPr/>
                    <a:lstStyle/>
                    <a:p>
                      <a:r>
                        <a:rPr lang="it-IT"/>
                        <a:t>2028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46.454 </a:t>
                      </a:r>
                      <a:r>
                        <a:rPr lang="it-IT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it-IT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816902"/>
                  </a:ext>
                </a:extLst>
              </a:tr>
              <a:tr h="512628">
                <a:tc>
                  <a:txBody>
                    <a:bodyPr/>
                    <a:lstStyle/>
                    <a:p>
                      <a:r>
                        <a:rPr lang="it-IT"/>
                        <a:t>2029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191.312 </a:t>
                      </a:r>
                      <a:r>
                        <a:rPr lang="it-IT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lang="it-IT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051775"/>
                  </a:ext>
                </a:extLst>
              </a:tr>
            </a:tbl>
          </a:graphicData>
        </a:graphic>
      </p:graphicFrame>
      <p:graphicFrame>
        <p:nvGraphicFramePr>
          <p:cNvPr id="22" name="Tabella 21">
            <a:extLst>
              <a:ext uri="{FF2B5EF4-FFF2-40B4-BE49-F238E27FC236}">
                <a16:creationId xmlns:a16="http://schemas.microsoft.com/office/drawing/2014/main" id="{E9294AA5-60C8-15D4-375A-1CDBA4508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282510"/>
              </p:ext>
            </p:extLst>
          </p:nvPr>
        </p:nvGraphicFramePr>
        <p:xfrm>
          <a:off x="3364912" y="1572307"/>
          <a:ext cx="3396623" cy="3013393"/>
        </p:xfrm>
        <a:graphic>
          <a:graphicData uri="http://schemas.openxmlformats.org/drawingml/2006/table">
            <a:tbl>
              <a:tblPr/>
              <a:tblGrid>
                <a:gridCol w="3396623">
                  <a:extLst>
                    <a:ext uri="{9D8B030D-6E8A-4147-A177-3AD203B41FA5}">
                      <a16:colId xmlns:a16="http://schemas.microsoft.com/office/drawing/2014/main" val="3592264307"/>
                    </a:ext>
                  </a:extLst>
                </a:gridCol>
              </a:tblGrid>
              <a:tr h="3013393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76200" cmpd="sng">
                      <a:solidFill>
                        <a:srgbClr val="FFB73C"/>
                      </a:solidFill>
                      <a:prstDash val="solid"/>
                    </a:lnL>
                    <a:lnR w="76200" cmpd="sng">
                      <a:solidFill>
                        <a:srgbClr val="FFB73C"/>
                      </a:solidFill>
                      <a:prstDash val="solid"/>
                    </a:lnR>
                    <a:lnT w="76200" cmpd="sng">
                      <a:solidFill>
                        <a:srgbClr val="FFB73C"/>
                      </a:solidFill>
                      <a:prstDash val="solid"/>
                    </a:lnT>
                    <a:lnB w="76200" cmpd="sng">
                      <a:solidFill>
                        <a:srgbClr val="FFB73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903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085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AB2CA-F192-679B-CF70-FBD1FB4A2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67CFE88-99B9-65FA-95F7-9AFE2E21A9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B4823-102F-4AA3-BA82-ECC41B699E5B}" type="slidenum">
              <a:rPr lang="it-IT" smtClean="0"/>
              <a:pPr/>
              <a:t>15</a:t>
            </a:fld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81AF68F3-EABA-996D-E4BD-0ACDAF1D9F0A}"/>
              </a:ext>
            </a:extLst>
          </p:cNvPr>
          <p:cNvGrpSpPr>
            <a:grpSpLocks noChangeAspect="1"/>
          </p:cNvGrpSpPr>
          <p:nvPr/>
        </p:nvGrpSpPr>
        <p:grpSpPr>
          <a:xfrm>
            <a:off x="9301564" y="2608112"/>
            <a:ext cx="3998796" cy="1360912"/>
            <a:chOff x="1940257" y="2544295"/>
            <a:chExt cx="7997588" cy="2721823"/>
          </a:xfrm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5F69918A-2580-24C0-3A5E-DEAF1EAC7614}"/>
                </a:ext>
              </a:extLst>
            </p:cNvPr>
            <p:cNvSpPr/>
            <p:nvPr/>
          </p:nvSpPr>
          <p:spPr>
            <a:xfrm>
              <a:off x="4956537" y="2544295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B73C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40299063-4733-D1FA-0959-3A5F3E7C6FA4}"/>
                </a:ext>
              </a:extLst>
            </p:cNvPr>
            <p:cNvSpPr txBox="1"/>
            <p:nvPr/>
          </p:nvSpPr>
          <p:spPr>
            <a:xfrm>
              <a:off x="1940257" y="4527454"/>
              <a:ext cx="79975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rgbClr val="FFD99B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Segmentazione</a:t>
              </a:r>
              <a:endParaRPr lang="it-IT" sz="2400" b="1">
                <a:solidFill>
                  <a:srgbClr val="FFD99B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DBD63A0A-5739-7A5E-E7EC-A0C5A33B69E9}"/>
              </a:ext>
            </a:extLst>
          </p:cNvPr>
          <p:cNvGrpSpPr>
            <a:grpSpLocks noChangeAspect="1"/>
          </p:cNvGrpSpPr>
          <p:nvPr/>
        </p:nvGrpSpPr>
        <p:grpSpPr>
          <a:xfrm>
            <a:off x="9301561" y="313274"/>
            <a:ext cx="3998797" cy="1637912"/>
            <a:chOff x="-2156347" y="2544295"/>
            <a:chExt cx="7997588" cy="3275824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EF7BE292-88B4-9670-80CF-813BF9BD3945}"/>
                </a:ext>
              </a:extLst>
            </p:cNvPr>
            <p:cNvSpPr/>
            <p:nvPr/>
          </p:nvSpPr>
          <p:spPr>
            <a:xfrm>
              <a:off x="957743" y="2544295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374D5A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B54D8EF3-A8B3-80B2-5401-1BB0068132B2}"/>
                </a:ext>
              </a:extLst>
            </p:cNvPr>
            <p:cNvSpPr txBox="1"/>
            <p:nvPr/>
          </p:nvSpPr>
          <p:spPr>
            <a:xfrm>
              <a:off x="-2156347" y="4527457"/>
              <a:ext cx="799758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Business Model </a:t>
              </a:r>
            </a:p>
            <a:p>
              <a:pPr algn="ctr"/>
              <a:r>
                <a:rPr lang="it-IT" b="1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Canvas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BDD080BC-E986-A3AB-7BDE-74FD72D87426}"/>
              </a:ext>
            </a:extLst>
          </p:cNvPr>
          <p:cNvGrpSpPr>
            <a:grpSpLocks noChangeAspect="1"/>
          </p:cNvGrpSpPr>
          <p:nvPr/>
        </p:nvGrpSpPr>
        <p:grpSpPr>
          <a:xfrm>
            <a:off x="9252659" y="4672565"/>
            <a:ext cx="3998794" cy="1637912"/>
            <a:chOff x="5988826" y="2544294"/>
            <a:chExt cx="7997588" cy="3275824"/>
          </a:xfrm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044FFB38-F220-3A27-302D-649FDD40B558}"/>
                </a:ext>
              </a:extLst>
            </p:cNvPr>
            <p:cNvSpPr/>
            <p:nvPr/>
          </p:nvSpPr>
          <p:spPr>
            <a:xfrm>
              <a:off x="9053141" y="2544294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E53935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solidFill>
                  <a:srgbClr val="4CAF50"/>
                </a:solidFill>
              </a:endParaRP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21870120-A838-9D71-672D-0DE536B0F962}"/>
                </a:ext>
              </a:extLst>
            </p:cNvPr>
            <p:cNvSpPr txBox="1"/>
            <p:nvPr/>
          </p:nvSpPr>
          <p:spPr>
            <a:xfrm>
              <a:off x="5988826" y="4527456"/>
              <a:ext cx="799758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rgbClr val="E5393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Indici </a:t>
              </a:r>
            </a:p>
            <a:p>
              <a:pPr algn="ctr"/>
              <a:r>
                <a:rPr lang="it-IT" b="1">
                  <a:solidFill>
                    <a:srgbClr val="E5393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economici</a:t>
              </a:r>
              <a:endParaRPr lang="it-IT" sz="2400" b="1">
                <a:solidFill>
                  <a:srgbClr val="E53935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18" name="Immagine 17">
            <a:extLst>
              <a:ext uri="{FF2B5EF4-FFF2-40B4-BE49-F238E27FC236}">
                <a16:creationId xmlns:a16="http://schemas.microsoft.com/office/drawing/2014/main" id="{02D903EB-F899-1973-7CB8-C6620879A8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54798" y="2301493"/>
            <a:ext cx="1492155" cy="1305725"/>
          </a:xfrm>
          <a:prstGeom prst="rect">
            <a:avLst/>
          </a:prstGeom>
        </p:spPr>
      </p:pic>
      <p:pic>
        <p:nvPicPr>
          <p:cNvPr id="19" name="Elemento grafico 18" descr="Diagramma di Gantt con riempimento a tinta unita">
            <a:extLst>
              <a:ext uri="{FF2B5EF4-FFF2-40B4-BE49-F238E27FC236}">
                <a16:creationId xmlns:a16="http://schemas.microsoft.com/office/drawing/2014/main" id="{C4BEAC65-090C-3E51-B02A-7C2B80F07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9910" y="364394"/>
            <a:ext cx="709612" cy="709612"/>
          </a:xfrm>
          <a:prstGeom prst="rect">
            <a:avLst/>
          </a:prstGeom>
        </p:spPr>
      </p:pic>
      <p:pic>
        <p:nvPicPr>
          <p:cNvPr id="20" name="Elemento grafico 19" descr="Crescita aziendale con riempimento a tinta unita">
            <a:extLst>
              <a:ext uri="{FF2B5EF4-FFF2-40B4-BE49-F238E27FC236}">
                <a16:creationId xmlns:a16="http://schemas.microsoft.com/office/drawing/2014/main" id="{DBE30725-F58A-0062-3AB9-7857F94B0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66700" y="2727450"/>
            <a:ext cx="646331" cy="646331"/>
          </a:xfrm>
          <a:prstGeom prst="rect">
            <a:avLst/>
          </a:prstGeom>
        </p:spPr>
      </p:pic>
      <p:pic>
        <p:nvPicPr>
          <p:cNvPr id="21" name="Elemento grafico 20" descr="Soldi volanti con riempimento a tinta unita">
            <a:extLst>
              <a:ext uri="{FF2B5EF4-FFF2-40B4-BE49-F238E27FC236}">
                <a16:creationId xmlns:a16="http://schemas.microsoft.com/office/drawing/2014/main" id="{556E91BF-A53F-105A-7DC4-AF13A998F1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28889" y="4786966"/>
            <a:ext cx="646331" cy="64633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29E1DFF-BD46-8C73-2BAE-6E1A2FB45B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858607" y="224365"/>
            <a:ext cx="1333394" cy="1076366"/>
          </a:xfrm>
          <a:prstGeom prst="rect">
            <a:avLst/>
          </a:prstGeom>
        </p:spPr>
      </p:pic>
      <p:pic>
        <p:nvPicPr>
          <p:cNvPr id="5" name="Immagine 4" descr="Immagine che contiene testo, schermata, diagramma, linea">
            <a:extLst>
              <a:ext uri="{FF2B5EF4-FFF2-40B4-BE49-F238E27FC236}">
                <a16:creationId xmlns:a16="http://schemas.microsoft.com/office/drawing/2014/main" id="{381CBF58-84D4-CF88-252F-A5B69E56AE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11" y="600683"/>
            <a:ext cx="8097028" cy="48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19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35540-C6CD-8E2B-3A02-EB2469B8C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D446260-1E00-1A0D-6BA0-D1EFCBFFE1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B4823-102F-4AA3-BA82-ECC41B699E5B}" type="slidenum">
              <a:rPr lang="it-IT" smtClean="0"/>
              <a:pPr/>
              <a:t>16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E465BBC-F0F6-35EF-8EEC-3B11FFF20676}"/>
              </a:ext>
            </a:extLst>
          </p:cNvPr>
          <p:cNvSpPr txBox="1"/>
          <p:nvPr/>
        </p:nvSpPr>
        <p:spPr>
          <a:xfrm>
            <a:off x="1842448" y="286604"/>
            <a:ext cx="7997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IMPLEMENTAZIONE PROTOTIPO</a:t>
            </a:r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E4612F65-1C19-6BA1-77D3-80F9D798D456}"/>
              </a:ext>
            </a:extLst>
          </p:cNvPr>
          <p:cNvSpPr/>
          <p:nvPr/>
        </p:nvSpPr>
        <p:spPr>
          <a:xfrm>
            <a:off x="2665862" y="2544295"/>
            <a:ext cx="1769409" cy="176940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374D5A"/>
          </a:solidFill>
          <a:ln w="101600" cap="rnd">
            <a:noFill/>
            <a:prstDash val="sysDash"/>
          </a:ln>
          <a:effectLst>
            <a:outerShdw dist="103351" dir="2700000" algn="tl">
              <a:srgbClr val="808080">
                <a:alpha val="20000"/>
              </a:srgbClr>
            </a:outerShdw>
          </a:effectLst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/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BDAE7A08-5A82-D0CF-7DA7-14B2D8AB8EEB}"/>
              </a:ext>
            </a:extLst>
          </p:cNvPr>
          <p:cNvSpPr/>
          <p:nvPr/>
        </p:nvSpPr>
        <p:spPr>
          <a:xfrm>
            <a:off x="7210692" y="2544295"/>
            <a:ext cx="1769409" cy="176940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B73C"/>
          </a:solidFill>
          <a:ln w="101600" cap="rnd">
            <a:noFill/>
            <a:prstDash val="sysDash"/>
          </a:ln>
          <a:effectLst>
            <a:outerShdw dist="103351" dir="2700000" algn="tl">
              <a:srgbClr val="808080">
                <a:alpha val="20000"/>
              </a:srgbClr>
            </a:outerShdw>
          </a:effectLst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9AF4B93-4080-FF3B-16AD-6C45810FACD8}"/>
              </a:ext>
            </a:extLst>
          </p:cNvPr>
          <p:cNvSpPr txBox="1"/>
          <p:nvPr/>
        </p:nvSpPr>
        <p:spPr>
          <a:xfrm>
            <a:off x="1842448" y="4527455"/>
            <a:ext cx="3611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Architettura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351CCEA-995B-525F-CD95-4C859557C2F1}"/>
              </a:ext>
            </a:extLst>
          </p:cNvPr>
          <p:cNvSpPr txBox="1"/>
          <p:nvPr/>
        </p:nvSpPr>
        <p:spPr>
          <a:xfrm>
            <a:off x="4194412" y="4527455"/>
            <a:ext cx="7997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FFB73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</a:t>
            </a:r>
          </a:p>
        </p:txBody>
      </p:sp>
      <p:pic>
        <p:nvPicPr>
          <p:cNvPr id="19" name="Elemento grafico 18" descr="Compasso da disegno con riempimento a tinta unita">
            <a:extLst>
              <a:ext uri="{FF2B5EF4-FFF2-40B4-BE49-F238E27FC236}">
                <a16:creationId xmlns:a16="http://schemas.microsoft.com/office/drawing/2014/main" id="{E5D6F66F-2A4B-AB50-BBBD-07C290116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928518" y="2781265"/>
            <a:ext cx="1244095" cy="1244095"/>
          </a:xfrm>
          <a:prstGeom prst="rect">
            <a:avLst/>
          </a:prstGeom>
        </p:spPr>
      </p:pic>
      <p:pic>
        <p:nvPicPr>
          <p:cNvPr id="21" name="Elemento grafico 20" descr="Videocamera con riempimento a tinta unita">
            <a:extLst>
              <a:ext uri="{FF2B5EF4-FFF2-40B4-BE49-F238E27FC236}">
                <a16:creationId xmlns:a16="http://schemas.microsoft.com/office/drawing/2014/main" id="{5C843C40-DA26-E577-219A-98C4A22D6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93480" y="2832636"/>
            <a:ext cx="1199451" cy="119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73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ttangolo 154">
            <a:extLst>
              <a:ext uri="{FF2B5EF4-FFF2-40B4-BE49-F238E27FC236}">
                <a16:creationId xmlns:a16="http://schemas.microsoft.com/office/drawing/2014/main" id="{1FDCC449-048A-28ED-3F7B-58E7CC6AD5B2}"/>
              </a:ext>
            </a:extLst>
          </p:cNvPr>
          <p:cNvSpPr/>
          <p:nvPr/>
        </p:nvSpPr>
        <p:spPr>
          <a:xfrm>
            <a:off x="8548346" y="178054"/>
            <a:ext cx="3474337" cy="3492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1F3AE30A-3825-16E5-4E6B-53B50F66E291}"/>
              </a:ext>
            </a:extLst>
          </p:cNvPr>
          <p:cNvSpPr/>
          <p:nvPr/>
        </p:nvSpPr>
        <p:spPr>
          <a:xfrm>
            <a:off x="225288" y="403497"/>
            <a:ext cx="6062882" cy="26353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6" name="Immagine 15" descr="Immagine che contiene Elementi grafici, grafica, schermata, Policromia&#10;&#10;Descrizione generata automaticamente">
            <a:extLst>
              <a:ext uri="{FF2B5EF4-FFF2-40B4-BE49-F238E27FC236}">
                <a16:creationId xmlns:a16="http://schemas.microsoft.com/office/drawing/2014/main" id="{8564A37C-AE69-7D1F-DA33-2D8980B66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008" y="342293"/>
            <a:ext cx="1815588" cy="1134743"/>
          </a:xfrm>
          <a:prstGeom prst="rect">
            <a:avLst/>
          </a:prstGeom>
        </p:spPr>
      </p:pic>
      <p:sp>
        <p:nvSpPr>
          <p:cNvPr id="29" name="Rectangle 6">
            <a:extLst>
              <a:ext uri="{FF2B5EF4-FFF2-40B4-BE49-F238E27FC236}">
                <a16:creationId xmlns:a16="http://schemas.microsoft.com/office/drawing/2014/main" id="{7E244240-67E3-726F-F027-CDF27E262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pSp>
        <p:nvGrpSpPr>
          <p:cNvPr id="156" name="Gruppo 155">
            <a:extLst>
              <a:ext uri="{FF2B5EF4-FFF2-40B4-BE49-F238E27FC236}">
                <a16:creationId xmlns:a16="http://schemas.microsoft.com/office/drawing/2014/main" id="{5E8E3F11-ED0A-477A-FDB2-CD56D5164EFA}"/>
              </a:ext>
            </a:extLst>
          </p:cNvPr>
          <p:cNvGrpSpPr/>
          <p:nvPr/>
        </p:nvGrpSpPr>
        <p:grpSpPr>
          <a:xfrm>
            <a:off x="8634619" y="472228"/>
            <a:ext cx="3286539" cy="1277358"/>
            <a:chOff x="8634619" y="162557"/>
            <a:chExt cx="3286539" cy="1277358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510D9F49-6462-1EE7-44D8-65287855EE23}"/>
                </a:ext>
              </a:extLst>
            </p:cNvPr>
            <p:cNvSpPr>
              <a:spLocks/>
            </p:cNvSpPr>
            <p:nvPr/>
          </p:nvSpPr>
          <p:spPr>
            <a:xfrm>
              <a:off x="8634619" y="253740"/>
              <a:ext cx="3286539" cy="113474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32" name="Immagine 31" descr="Immagine che contiene Carattere, Elementi grafici, logo, grafica&#10;&#10;Descrizione generata automaticamente">
              <a:extLst>
                <a:ext uri="{FF2B5EF4-FFF2-40B4-BE49-F238E27FC236}">
                  <a16:creationId xmlns:a16="http://schemas.microsoft.com/office/drawing/2014/main" id="{6BBF2933-BB7B-9F3C-18F8-9E7AA8BAA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2969" y="162557"/>
              <a:ext cx="2810881" cy="1277358"/>
            </a:xfrm>
            <a:prstGeom prst="rect">
              <a:avLst/>
            </a:prstGeom>
          </p:spPr>
        </p:pic>
      </p:grpSp>
      <p:sp>
        <p:nvSpPr>
          <p:cNvPr id="34" name="Rettangolo 33">
            <a:extLst>
              <a:ext uri="{FF2B5EF4-FFF2-40B4-BE49-F238E27FC236}">
                <a16:creationId xmlns:a16="http://schemas.microsoft.com/office/drawing/2014/main" id="{916547E7-EBCB-8EA7-FE7D-831DCDD43F1D}"/>
              </a:ext>
            </a:extLst>
          </p:cNvPr>
          <p:cNvSpPr/>
          <p:nvPr/>
        </p:nvSpPr>
        <p:spPr>
          <a:xfrm>
            <a:off x="225287" y="3743393"/>
            <a:ext cx="11797395" cy="3059544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DE24581B-F177-A1C0-6C5A-4967B078FC13}"/>
              </a:ext>
            </a:extLst>
          </p:cNvPr>
          <p:cNvGrpSpPr/>
          <p:nvPr/>
        </p:nvGrpSpPr>
        <p:grpSpPr>
          <a:xfrm>
            <a:off x="8344000" y="4072266"/>
            <a:ext cx="3414621" cy="1223907"/>
            <a:chOff x="4193219" y="4924581"/>
            <a:chExt cx="3414621" cy="1223907"/>
          </a:xfrm>
        </p:grpSpPr>
        <p:sp>
          <p:nvSpPr>
            <p:cNvPr id="35" name="Rettangolo 34">
              <a:extLst>
                <a:ext uri="{FF2B5EF4-FFF2-40B4-BE49-F238E27FC236}">
                  <a16:creationId xmlns:a16="http://schemas.microsoft.com/office/drawing/2014/main" id="{94B8FCEA-B98A-A705-A3C3-C5B520D8FA75}"/>
                </a:ext>
              </a:extLst>
            </p:cNvPr>
            <p:cNvSpPr/>
            <p:nvPr/>
          </p:nvSpPr>
          <p:spPr>
            <a:xfrm>
              <a:off x="4193219" y="4929809"/>
              <a:ext cx="3414621" cy="121867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8" name="Immagine 17" descr="Immagine che contiene Carattere, Elementi grafici, grafica, logo&#10;&#10;Descrizione generata automaticamente">
              <a:extLst>
                <a:ext uri="{FF2B5EF4-FFF2-40B4-BE49-F238E27FC236}">
                  <a16:creationId xmlns:a16="http://schemas.microsoft.com/office/drawing/2014/main" id="{BD907D41-E784-ABFF-5C71-60E8FD970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586" y="4999413"/>
              <a:ext cx="1224542" cy="314795"/>
            </a:xfrm>
            <a:prstGeom prst="rect">
              <a:avLst/>
            </a:prstGeom>
          </p:spPr>
        </p:pic>
        <p:pic>
          <p:nvPicPr>
            <p:cNvPr id="24" name="Elemento grafico 23">
              <a:extLst>
                <a:ext uri="{FF2B5EF4-FFF2-40B4-BE49-F238E27FC236}">
                  <a16:creationId xmlns:a16="http://schemas.microsoft.com/office/drawing/2014/main" id="{75323F27-7892-0846-BE16-B309C76A8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97566" y="5155184"/>
              <a:ext cx="773129" cy="773129"/>
            </a:xfrm>
            <a:prstGeom prst="rect">
              <a:avLst/>
            </a:prstGeom>
          </p:spPr>
        </p:pic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A68A7CEC-D247-C338-0F21-F92787A24A36}"/>
                </a:ext>
              </a:extLst>
            </p:cNvPr>
            <p:cNvSpPr txBox="1"/>
            <p:nvPr/>
          </p:nvSpPr>
          <p:spPr>
            <a:xfrm>
              <a:off x="5243375" y="4924581"/>
              <a:ext cx="2043924" cy="94590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it-IT" sz="3200" dirty="0" err="1">
                  <a:solidFill>
                    <a:srgbClr val="374D5A"/>
                  </a:solidFill>
                  <a:latin typeface="Poppins"/>
                  <a:cs typeface="Poppins"/>
                </a:rPr>
                <a:t>Whisper</a:t>
              </a:r>
              <a:endParaRPr lang="it-IT" sz="3200" dirty="0">
                <a:solidFill>
                  <a:srgbClr val="374D5A"/>
                </a:solidFill>
                <a:latin typeface="Poppins"/>
                <a:cs typeface="Poppins"/>
              </a:endParaRPr>
            </a:p>
          </p:txBody>
        </p:sp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6B7A4080-D478-7F99-D2C4-E22F4E27FABA}"/>
              </a:ext>
            </a:extLst>
          </p:cNvPr>
          <p:cNvGrpSpPr/>
          <p:nvPr/>
        </p:nvGrpSpPr>
        <p:grpSpPr>
          <a:xfrm>
            <a:off x="8344001" y="5412181"/>
            <a:ext cx="3414621" cy="1218679"/>
            <a:chOff x="8344001" y="4928834"/>
            <a:chExt cx="3414621" cy="1218679"/>
          </a:xfrm>
        </p:grpSpPr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EA39FF4E-90CA-76C2-C3EE-0F2ACE04F899}"/>
                </a:ext>
              </a:extLst>
            </p:cNvPr>
            <p:cNvSpPr/>
            <p:nvPr/>
          </p:nvSpPr>
          <p:spPr>
            <a:xfrm>
              <a:off x="8344001" y="4928834"/>
              <a:ext cx="3414621" cy="121867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6" name="Immagine 25" descr="Immagine che contiene Elementi grafici, simbolo, Carattere, Blu elettrico&#10;&#10;Descrizione generata automaticamente">
              <a:extLst>
                <a:ext uri="{FF2B5EF4-FFF2-40B4-BE49-F238E27FC236}">
                  <a16:creationId xmlns:a16="http://schemas.microsoft.com/office/drawing/2014/main" id="{65413BDE-A064-716E-C2F5-61EE3E35E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1630" y="5274647"/>
              <a:ext cx="824080" cy="534202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40FC1390-5130-0058-76EC-136DA09B9230}"/>
                </a:ext>
              </a:extLst>
            </p:cNvPr>
            <p:cNvSpPr txBox="1"/>
            <p:nvPr/>
          </p:nvSpPr>
          <p:spPr>
            <a:xfrm>
              <a:off x="9528821" y="4970551"/>
              <a:ext cx="2043924" cy="945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it-IT" sz="3200" dirty="0" err="1">
                  <a:solidFill>
                    <a:srgbClr val="0070C0"/>
                  </a:solidFill>
                  <a:latin typeface="Poppins"/>
                  <a:cs typeface="Poppins"/>
                </a:rPr>
                <a:t>Llama</a:t>
              </a:r>
              <a:endParaRPr lang="it-IT" sz="3200" dirty="0">
                <a:solidFill>
                  <a:srgbClr val="0070C0"/>
                </a:solidFill>
                <a:latin typeface="Poppins"/>
                <a:cs typeface="Poppins"/>
              </a:endParaRPr>
            </a:p>
          </p:txBody>
        </p:sp>
        <p:pic>
          <p:nvPicPr>
            <p:cNvPr id="42" name="Immagine 41" descr="Immagine che contiene Carattere, Elementi grafici, grafica, logo&#10;&#10;Descrizione generata automaticamente">
              <a:extLst>
                <a:ext uri="{FF2B5EF4-FFF2-40B4-BE49-F238E27FC236}">
                  <a16:creationId xmlns:a16="http://schemas.microsoft.com/office/drawing/2014/main" id="{270CE94A-0E62-5584-1F7A-C21B63D35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1652" y="5015757"/>
              <a:ext cx="1224542" cy="314795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6F9DD7E4-7893-3BD5-3C9A-2A5F8F11C640}"/>
              </a:ext>
            </a:extLst>
          </p:cNvPr>
          <p:cNvCxnSpPr>
            <a:cxnSpLocks/>
          </p:cNvCxnSpPr>
          <p:nvPr/>
        </p:nvCxnSpPr>
        <p:spPr>
          <a:xfrm flipV="1">
            <a:off x="1760804" y="2564296"/>
            <a:ext cx="0" cy="1450800"/>
          </a:xfrm>
          <a:prstGeom prst="line">
            <a:avLst/>
          </a:prstGeom>
          <a:ln w="76200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29BA05A3-DCAA-6C66-A356-5B6DAA648BA0}"/>
              </a:ext>
            </a:extLst>
          </p:cNvPr>
          <p:cNvCxnSpPr>
            <a:cxnSpLocks/>
          </p:cNvCxnSpPr>
          <p:nvPr/>
        </p:nvCxnSpPr>
        <p:spPr>
          <a:xfrm flipH="1">
            <a:off x="3991179" y="4472965"/>
            <a:ext cx="4362327" cy="0"/>
          </a:xfrm>
          <a:prstGeom prst="line">
            <a:avLst/>
          </a:prstGeom>
          <a:ln w="76200">
            <a:solidFill>
              <a:srgbClr val="7030A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22FCC5C2-681F-AF65-A843-AB83EC7204D5}"/>
              </a:ext>
            </a:extLst>
          </p:cNvPr>
          <p:cNvSpPr/>
          <p:nvPr/>
        </p:nvSpPr>
        <p:spPr>
          <a:xfrm>
            <a:off x="3275642" y="4513434"/>
            <a:ext cx="557970" cy="5579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  <a:endParaRPr lang="it-IT" b="1" dirty="0"/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461C89C3-7A1F-E8C7-E567-8A7DA040C6D1}"/>
              </a:ext>
            </a:extLst>
          </p:cNvPr>
          <p:cNvCxnSpPr>
            <a:cxnSpLocks/>
          </p:cNvCxnSpPr>
          <p:nvPr/>
        </p:nvCxnSpPr>
        <p:spPr>
          <a:xfrm>
            <a:off x="3918712" y="5068594"/>
            <a:ext cx="4402267" cy="0"/>
          </a:xfrm>
          <a:prstGeom prst="line">
            <a:avLst/>
          </a:prstGeom>
          <a:ln w="76200"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F7816C64-7534-BB75-8B26-739BB76AF13F}"/>
              </a:ext>
            </a:extLst>
          </p:cNvPr>
          <p:cNvSpPr txBox="1"/>
          <p:nvPr/>
        </p:nvSpPr>
        <p:spPr>
          <a:xfrm>
            <a:off x="3985385" y="3849107"/>
            <a:ext cx="4242421" cy="6258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Poppins"/>
                <a:cs typeface="Poppins"/>
              </a:rPr>
              <a:t>Registrazione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69B25B83-AC67-A3F1-A514-490D1DA3E398}"/>
              </a:ext>
            </a:extLst>
          </p:cNvPr>
          <p:cNvSpPr txBox="1"/>
          <p:nvPr/>
        </p:nvSpPr>
        <p:spPr>
          <a:xfrm>
            <a:off x="4003812" y="4453571"/>
            <a:ext cx="4242421" cy="6258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Poppins"/>
                <a:cs typeface="Poppins"/>
              </a:rPr>
              <a:t>Trascrizione</a:t>
            </a:r>
          </a:p>
        </p:txBody>
      </p: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AB796BAC-DAD0-429E-1F92-86B9E7B34CEC}"/>
              </a:ext>
            </a:extLst>
          </p:cNvPr>
          <p:cNvCxnSpPr>
            <a:cxnSpLocks/>
          </p:cNvCxnSpPr>
          <p:nvPr/>
        </p:nvCxnSpPr>
        <p:spPr>
          <a:xfrm flipH="1">
            <a:off x="3941734" y="5822210"/>
            <a:ext cx="4411772" cy="0"/>
          </a:xfrm>
          <a:prstGeom prst="line">
            <a:avLst/>
          </a:prstGeom>
          <a:ln w="76200">
            <a:solidFill>
              <a:srgbClr val="0070C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E04E9BD0-1EF8-8F64-9205-6FE9E95FB577}"/>
              </a:ext>
            </a:extLst>
          </p:cNvPr>
          <p:cNvCxnSpPr>
            <a:cxnSpLocks/>
          </p:cNvCxnSpPr>
          <p:nvPr/>
        </p:nvCxnSpPr>
        <p:spPr>
          <a:xfrm>
            <a:off x="3918712" y="6417839"/>
            <a:ext cx="4402267" cy="0"/>
          </a:xfrm>
          <a:prstGeom prst="line">
            <a:avLst/>
          </a:prstGeom>
          <a:ln w="762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D217F600-9052-9A5E-1DDF-42DEC8E31C66}"/>
              </a:ext>
            </a:extLst>
          </p:cNvPr>
          <p:cNvSpPr txBox="1"/>
          <p:nvPr/>
        </p:nvSpPr>
        <p:spPr>
          <a:xfrm>
            <a:off x="3991179" y="5198352"/>
            <a:ext cx="4237573" cy="6258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t-IT" sz="2000" b="1" dirty="0">
                <a:solidFill>
                  <a:srgbClr val="0070C0"/>
                </a:solidFill>
                <a:latin typeface="Poppins"/>
                <a:cs typeface="Poppins"/>
              </a:rPr>
              <a:t>LSA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Poppins"/>
                <a:cs typeface="Poppins"/>
              </a:rPr>
              <a:t>(Trascrizione) + Prompt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CFF4C30A-EF1B-A1D7-E891-D71544538DC3}"/>
              </a:ext>
            </a:extLst>
          </p:cNvPr>
          <p:cNvSpPr txBox="1"/>
          <p:nvPr/>
        </p:nvSpPr>
        <p:spPr>
          <a:xfrm>
            <a:off x="4003812" y="5802816"/>
            <a:ext cx="4242421" cy="6258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Poppins"/>
                <a:cs typeface="Poppins"/>
              </a:rPr>
              <a:t>Risultato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oppins"/>
                <a:cs typeface="Poppins"/>
              </a:rPr>
              <a:t> 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Poppins"/>
                <a:cs typeface="Poppins"/>
              </a:rPr>
              <a:t>Analisi</a:t>
            </a:r>
            <a:endParaRPr lang="it-IT" sz="2000" dirty="0">
              <a:solidFill>
                <a:schemeClr val="bg2">
                  <a:lumMod val="10000"/>
                </a:schemeClr>
              </a:solidFill>
              <a:latin typeface="Poppins"/>
              <a:cs typeface="Poppins"/>
            </a:endParaRPr>
          </a:p>
        </p:txBody>
      </p:sp>
      <p:sp>
        <p:nvSpPr>
          <p:cNvPr id="67" name="Ovale 66">
            <a:extLst>
              <a:ext uri="{FF2B5EF4-FFF2-40B4-BE49-F238E27FC236}">
                <a16:creationId xmlns:a16="http://schemas.microsoft.com/office/drawing/2014/main" id="{EC82B44D-1B35-FE79-1D81-7E0638120D5F}"/>
              </a:ext>
            </a:extLst>
          </p:cNvPr>
          <p:cNvSpPr/>
          <p:nvPr/>
        </p:nvSpPr>
        <p:spPr>
          <a:xfrm>
            <a:off x="3280904" y="5746382"/>
            <a:ext cx="557970" cy="5579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it-IT" b="1" dirty="0"/>
          </a:p>
        </p:txBody>
      </p:sp>
      <p:pic>
        <p:nvPicPr>
          <p:cNvPr id="86" name="Immagine 85" descr="Immagine che contiene clipart, schizzo, disegno, illustrazione&#10;&#10;Descrizione generata automaticamente">
            <a:extLst>
              <a:ext uri="{FF2B5EF4-FFF2-40B4-BE49-F238E27FC236}">
                <a16:creationId xmlns:a16="http://schemas.microsoft.com/office/drawing/2014/main" id="{FFA15D04-FA61-AD2A-38FA-DE98AE477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859" y="137721"/>
            <a:ext cx="746110" cy="748015"/>
          </a:xfrm>
          <a:prstGeom prst="rect">
            <a:avLst/>
          </a:prstGeom>
        </p:spPr>
      </p:pic>
      <p:pic>
        <p:nvPicPr>
          <p:cNvPr id="90" name="Immagine 89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FB2AD3B2-9EE0-F2E8-8C4B-488886AC6D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19" y="3082365"/>
            <a:ext cx="318690" cy="487994"/>
          </a:xfrm>
          <a:prstGeom prst="rect">
            <a:avLst/>
          </a:prstGeom>
        </p:spPr>
      </p:pic>
      <p:sp>
        <p:nvSpPr>
          <p:cNvPr id="93" name="Rettangolo 92">
            <a:extLst>
              <a:ext uri="{FF2B5EF4-FFF2-40B4-BE49-F238E27FC236}">
                <a16:creationId xmlns:a16="http://schemas.microsoft.com/office/drawing/2014/main" id="{399B5569-EA9F-6C01-F55E-84EB1EA13F3B}"/>
              </a:ext>
            </a:extLst>
          </p:cNvPr>
          <p:cNvSpPr/>
          <p:nvPr/>
        </p:nvSpPr>
        <p:spPr>
          <a:xfrm>
            <a:off x="3405762" y="12420"/>
            <a:ext cx="746110" cy="810352"/>
          </a:xfrm>
          <a:prstGeom prst="rect">
            <a:avLst/>
          </a:prstGeom>
          <a:solidFill>
            <a:srgbClr val="F7F7F7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4" name="Immagine 13" descr="Immagine che contiene Carattere, Elementi grafici, logo, grafica&#10;&#10;Descrizione generata automaticamente">
            <a:extLst>
              <a:ext uri="{FF2B5EF4-FFF2-40B4-BE49-F238E27FC236}">
                <a16:creationId xmlns:a16="http://schemas.microsoft.com/office/drawing/2014/main" id="{EC71E9E3-DEA4-4E94-2066-24D7E645E1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19"/>
          <a:stretch/>
        </p:blipFill>
        <p:spPr>
          <a:xfrm>
            <a:off x="3513546" y="131390"/>
            <a:ext cx="571886" cy="593926"/>
          </a:xfrm>
          <a:prstGeom prst="rect">
            <a:avLst/>
          </a:prstGeom>
          <a:ln w="76200">
            <a:noFill/>
          </a:ln>
        </p:spPr>
      </p:pic>
      <p:cxnSp>
        <p:nvCxnSpPr>
          <p:cNvPr id="95" name="Connettore diritto 94">
            <a:extLst>
              <a:ext uri="{FF2B5EF4-FFF2-40B4-BE49-F238E27FC236}">
                <a16:creationId xmlns:a16="http://schemas.microsoft.com/office/drawing/2014/main" id="{CFD55BAB-5D92-7947-8175-51DD4387BE89}"/>
              </a:ext>
            </a:extLst>
          </p:cNvPr>
          <p:cNvCxnSpPr>
            <a:cxnSpLocks/>
          </p:cNvCxnSpPr>
          <p:nvPr/>
        </p:nvCxnSpPr>
        <p:spPr>
          <a:xfrm>
            <a:off x="6288170" y="1177977"/>
            <a:ext cx="2378752" cy="0"/>
          </a:xfrm>
          <a:prstGeom prst="line">
            <a:avLst/>
          </a:prstGeom>
          <a:ln w="76200">
            <a:solidFill>
              <a:srgbClr val="FF6A1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ttore diritto 109">
            <a:extLst>
              <a:ext uri="{FF2B5EF4-FFF2-40B4-BE49-F238E27FC236}">
                <a16:creationId xmlns:a16="http://schemas.microsoft.com/office/drawing/2014/main" id="{97F50A92-5EBA-8D47-F901-8AAB113AA144}"/>
              </a:ext>
            </a:extLst>
          </p:cNvPr>
          <p:cNvCxnSpPr>
            <a:cxnSpLocks/>
          </p:cNvCxnSpPr>
          <p:nvPr/>
        </p:nvCxnSpPr>
        <p:spPr>
          <a:xfrm>
            <a:off x="6288170" y="2576178"/>
            <a:ext cx="2378752" cy="0"/>
          </a:xfrm>
          <a:prstGeom prst="line">
            <a:avLst/>
          </a:prstGeom>
          <a:ln w="76200">
            <a:solidFill>
              <a:srgbClr val="CD2A1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ttore diritto 120">
            <a:extLst>
              <a:ext uri="{FF2B5EF4-FFF2-40B4-BE49-F238E27FC236}">
                <a16:creationId xmlns:a16="http://schemas.microsoft.com/office/drawing/2014/main" id="{4CE1F2C0-E726-A4AA-B041-70F03C3505EF}"/>
              </a:ext>
            </a:extLst>
          </p:cNvPr>
          <p:cNvCxnSpPr>
            <a:cxnSpLocks/>
          </p:cNvCxnSpPr>
          <p:nvPr/>
        </p:nvCxnSpPr>
        <p:spPr>
          <a:xfrm flipH="1">
            <a:off x="3635199" y="3535996"/>
            <a:ext cx="5031723" cy="0"/>
          </a:xfrm>
          <a:prstGeom prst="line">
            <a:avLst/>
          </a:prstGeom>
          <a:ln w="76200">
            <a:solidFill>
              <a:srgbClr val="00491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ttore diritto 123">
            <a:extLst>
              <a:ext uri="{FF2B5EF4-FFF2-40B4-BE49-F238E27FC236}">
                <a16:creationId xmlns:a16="http://schemas.microsoft.com/office/drawing/2014/main" id="{568E757D-EA82-9CA6-6A6B-5D74F32FFC75}"/>
              </a:ext>
            </a:extLst>
          </p:cNvPr>
          <p:cNvCxnSpPr>
            <a:cxnSpLocks/>
          </p:cNvCxnSpPr>
          <p:nvPr/>
        </p:nvCxnSpPr>
        <p:spPr>
          <a:xfrm flipV="1">
            <a:off x="3635199" y="3501390"/>
            <a:ext cx="0" cy="967765"/>
          </a:xfrm>
          <a:prstGeom prst="line">
            <a:avLst/>
          </a:prstGeom>
          <a:ln w="76200">
            <a:solidFill>
              <a:srgbClr val="00491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A2FCBCE5-38F6-A6EB-1210-8A6622B4FB1D}"/>
              </a:ext>
            </a:extLst>
          </p:cNvPr>
          <p:cNvGrpSpPr/>
          <p:nvPr/>
        </p:nvGrpSpPr>
        <p:grpSpPr>
          <a:xfrm>
            <a:off x="504091" y="4065640"/>
            <a:ext cx="4042791" cy="2558591"/>
            <a:chOff x="389448" y="4310014"/>
            <a:chExt cx="4042791" cy="2558591"/>
          </a:xfrm>
        </p:grpSpPr>
        <p:sp>
          <p:nvSpPr>
            <p:cNvPr id="48" name="Rettangolo 47">
              <a:extLst>
                <a:ext uri="{FF2B5EF4-FFF2-40B4-BE49-F238E27FC236}">
                  <a16:creationId xmlns:a16="http://schemas.microsoft.com/office/drawing/2014/main" id="{0F87D05A-FD4F-954A-67AE-B29666BB5932}"/>
                </a:ext>
              </a:extLst>
            </p:cNvPr>
            <p:cNvSpPr/>
            <p:nvPr/>
          </p:nvSpPr>
          <p:spPr>
            <a:xfrm>
              <a:off x="389448" y="4310014"/>
              <a:ext cx="3414621" cy="2558591"/>
            </a:xfrm>
            <a:prstGeom prst="rect">
              <a:avLst/>
            </a:prstGeom>
            <a:solidFill>
              <a:schemeClr val="bg1"/>
            </a:solidFill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749EE0A8-6E05-9318-A0B0-449E8EF48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720" y="5077171"/>
              <a:ext cx="810398" cy="1041213"/>
            </a:xfrm>
            <a:prstGeom prst="rect">
              <a:avLst/>
            </a:prstGeom>
          </p:spPr>
        </p:pic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D9102701-DA39-E140-8CEC-D4633267748C}"/>
                </a:ext>
              </a:extLst>
            </p:cNvPr>
            <p:cNvSpPr txBox="1"/>
            <p:nvPr/>
          </p:nvSpPr>
          <p:spPr>
            <a:xfrm>
              <a:off x="1485229" y="5077171"/>
              <a:ext cx="2947010" cy="94590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it-IT" sz="3200" dirty="0">
                  <a:solidFill>
                    <a:srgbClr val="374D5A"/>
                  </a:solidFill>
                  <a:latin typeface="Poppins"/>
                  <a:cs typeface="Poppins"/>
                </a:rPr>
                <a:t>API REST</a:t>
              </a:r>
            </a:p>
          </p:txBody>
        </p:sp>
        <p:pic>
          <p:nvPicPr>
            <p:cNvPr id="47" name="Immagine 46" descr="Immagine che contiene Carattere, Elementi grafici, grafica, logo&#10;&#10;Descrizione generata automaticamente">
              <a:extLst>
                <a:ext uri="{FF2B5EF4-FFF2-40B4-BE49-F238E27FC236}">
                  <a16:creationId xmlns:a16="http://schemas.microsoft.com/office/drawing/2014/main" id="{C2BA5DDB-4E3F-26D5-DF03-CC11B7DEE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815" y="4384846"/>
              <a:ext cx="1224542" cy="314795"/>
            </a:xfrm>
            <a:prstGeom prst="rect">
              <a:avLst/>
            </a:prstGeom>
          </p:spPr>
        </p:pic>
      </p:grpSp>
      <p:sp>
        <p:nvSpPr>
          <p:cNvPr id="126" name="CasellaDiTesto 125">
            <a:extLst>
              <a:ext uri="{FF2B5EF4-FFF2-40B4-BE49-F238E27FC236}">
                <a16:creationId xmlns:a16="http://schemas.microsoft.com/office/drawing/2014/main" id="{01BE4CC1-4C96-1022-3E17-2DB0D110B30A}"/>
              </a:ext>
            </a:extLst>
          </p:cNvPr>
          <p:cNvSpPr txBox="1"/>
          <p:nvPr/>
        </p:nvSpPr>
        <p:spPr>
          <a:xfrm>
            <a:off x="4003374" y="2955081"/>
            <a:ext cx="4242421" cy="6258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Poppins"/>
                <a:cs typeface="Poppins"/>
              </a:rPr>
              <a:t>Risultati Analisi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1880F6-0B58-C12B-220D-9180604FBF64}"/>
              </a:ext>
            </a:extLst>
          </p:cNvPr>
          <p:cNvGrpSpPr/>
          <p:nvPr/>
        </p:nvGrpSpPr>
        <p:grpSpPr>
          <a:xfrm>
            <a:off x="8171776" y="1309310"/>
            <a:ext cx="4093266" cy="2247541"/>
            <a:chOff x="8377184" y="-239837"/>
            <a:chExt cx="4093266" cy="2247541"/>
          </a:xfrm>
        </p:grpSpPr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3799C294-5C27-AFB3-3C06-914F8FBBF568}"/>
                </a:ext>
              </a:extLst>
            </p:cNvPr>
            <p:cNvSpPr/>
            <p:nvPr/>
          </p:nvSpPr>
          <p:spPr>
            <a:xfrm>
              <a:off x="8839200" y="287362"/>
              <a:ext cx="3286539" cy="17203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20" name="Elemento grafico 19">
              <a:extLst>
                <a:ext uri="{FF2B5EF4-FFF2-40B4-BE49-F238E27FC236}">
                  <a16:creationId xmlns:a16="http://schemas.microsoft.com/office/drawing/2014/main" id="{23F93A00-8916-B622-546B-A1F2F424A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377184" y="-239837"/>
              <a:ext cx="4093266" cy="2046633"/>
            </a:xfrm>
            <a:prstGeom prst="rect">
              <a:avLst/>
            </a:prstGeom>
          </p:spPr>
        </p:pic>
        <p:pic>
          <p:nvPicPr>
            <p:cNvPr id="22" name="Immagine 21" descr="Immagine che contiene Elementi grafici, Carattere, grafica, design&#10;&#10;Descrizione generata automaticamente">
              <a:extLst>
                <a:ext uri="{FF2B5EF4-FFF2-40B4-BE49-F238E27FC236}">
                  <a16:creationId xmlns:a16="http://schemas.microsoft.com/office/drawing/2014/main" id="{45694F2F-2815-8B05-1112-6F8712F97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8621" y="1239078"/>
              <a:ext cx="2996100" cy="577509"/>
            </a:xfrm>
            <a:prstGeom prst="rect">
              <a:avLst/>
            </a:prstGeom>
          </p:spPr>
        </p:pic>
      </p:grpSp>
      <p:sp>
        <p:nvSpPr>
          <p:cNvPr id="129" name="CasellaDiTesto 128">
            <a:extLst>
              <a:ext uri="{FF2B5EF4-FFF2-40B4-BE49-F238E27FC236}">
                <a16:creationId xmlns:a16="http://schemas.microsoft.com/office/drawing/2014/main" id="{2764DA93-C3AA-7B09-34BB-6A80EC491558}"/>
              </a:ext>
            </a:extLst>
          </p:cNvPr>
          <p:cNvSpPr txBox="1"/>
          <p:nvPr/>
        </p:nvSpPr>
        <p:spPr>
          <a:xfrm>
            <a:off x="5633603" y="1974355"/>
            <a:ext cx="3720690" cy="6258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Poppins"/>
                <a:cs typeface="Poppins"/>
              </a:rPr>
              <a:t>Risultati Analisi   </a:t>
            </a:r>
          </a:p>
        </p:txBody>
      </p:sp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A235181A-B6C2-FD5E-5990-16FBA9AD97BA}"/>
              </a:ext>
            </a:extLst>
          </p:cNvPr>
          <p:cNvSpPr txBox="1"/>
          <p:nvPr/>
        </p:nvSpPr>
        <p:spPr>
          <a:xfrm>
            <a:off x="3114827" y="5689563"/>
            <a:ext cx="1040745" cy="6258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oppins"/>
                <a:cs typeface="Poppins"/>
              </a:rPr>
              <a:t>x3</a:t>
            </a:r>
            <a:endParaRPr lang="it-IT" sz="2000" dirty="0">
              <a:solidFill>
                <a:schemeClr val="bg2">
                  <a:lumMod val="10000"/>
                </a:schemeClr>
              </a:solidFill>
              <a:latin typeface="Poppins"/>
              <a:cs typeface="Poppins"/>
            </a:endParaRPr>
          </a:p>
        </p:txBody>
      </p:sp>
      <p:cxnSp>
        <p:nvCxnSpPr>
          <p:cNvPr id="132" name="Connettore diritto 131">
            <a:extLst>
              <a:ext uri="{FF2B5EF4-FFF2-40B4-BE49-F238E27FC236}">
                <a16:creationId xmlns:a16="http://schemas.microsoft.com/office/drawing/2014/main" id="{D9A9173D-5E22-3B5A-DB6C-67292C09C04E}"/>
              </a:ext>
            </a:extLst>
          </p:cNvPr>
          <p:cNvCxnSpPr>
            <a:cxnSpLocks/>
          </p:cNvCxnSpPr>
          <p:nvPr/>
        </p:nvCxnSpPr>
        <p:spPr>
          <a:xfrm flipV="1">
            <a:off x="2850159" y="3325362"/>
            <a:ext cx="0" cy="689734"/>
          </a:xfrm>
          <a:prstGeom prst="line">
            <a:avLst/>
          </a:prstGeom>
          <a:ln w="76200">
            <a:solidFill>
              <a:srgbClr val="0083F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62A9C81D-1760-F792-5974-F6063396C5CF}"/>
              </a:ext>
            </a:extLst>
          </p:cNvPr>
          <p:cNvSpPr txBox="1"/>
          <p:nvPr/>
        </p:nvSpPr>
        <p:spPr>
          <a:xfrm>
            <a:off x="2586257" y="2785431"/>
            <a:ext cx="1967059" cy="6258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oppins"/>
                <a:cs typeface="Poppins"/>
              </a:rPr>
              <a:t>T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Poppins"/>
                <a:cs typeface="Poppins"/>
              </a:rPr>
              <a:t>utor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Poppins"/>
                <a:cs typeface="Poppins"/>
              </a:rPr>
              <a:t> AI</a:t>
            </a:r>
          </a:p>
        </p:txBody>
      </p:sp>
      <p:cxnSp>
        <p:nvCxnSpPr>
          <p:cNvPr id="146" name="Connettore diritto 145">
            <a:extLst>
              <a:ext uri="{FF2B5EF4-FFF2-40B4-BE49-F238E27FC236}">
                <a16:creationId xmlns:a16="http://schemas.microsoft.com/office/drawing/2014/main" id="{8E3CD562-464E-CC72-4E5D-B30D54953AA8}"/>
              </a:ext>
            </a:extLst>
          </p:cNvPr>
          <p:cNvCxnSpPr/>
          <p:nvPr/>
        </p:nvCxnSpPr>
        <p:spPr>
          <a:xfrm>
            <a:off x="2810964" y="3325362"/>
            <a:ext cx="1729375" cy="0"/>
          </a:xfrm>
          <a:prstGeom prst="line">
            <a:avLst/>
          </a:prstGeom>
          <a:ln w="76200">
            <a:solidFill>
              <a:srgbClr val="008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ttore diritto 146">
            <a:extLst>
              <a:ext uri="{FF2B5EF4-FFF2-40B4-BE49-F238E27FC236}">
                <a16:creationId xmlns:a16="http://schemas.microsoft.com/office/drawing/2014/main" id="{0A5F5E69-BC4D-9E57-E50F-D45173F9B10D}"/>
              </a:ext>
            </a:extLst>
          </p:cNvPr>
          <p:cNvCxnSpPr>
            <a:cxnSpLocks/>
          </p:cNvCxnSpPr>
          <p:nvPr/>
        </p:nvCxnSpPr>
        <p:spPr>
          <a:xfrm flipV="1">
            <a:off x="4502604" y="2377440"/>
            <a:ext cx="0" cy="910425"/>
          </a:xfrm>
          <a:prstGeom prst="line">
            <a:avLst/>
          </a:prstGeom>
          <a:ln w="76200">
            <a:solidFill>
              <a:srgbClr val="008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magine 83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DF8E8029-5E54-2D98-9338-40F4E3F85AE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37"/>
          <a:stretch/>
        </p:blipFill>
        <p:spPr>
          <a:xfrm>
            <a:off x="3736498" y="822795"/>
            <a:ext cx="2695839" cy="2195435"/>
          </a:xfrm>
          <a:prstGeom prst="rect">
            <a:avLst/>
          </a:prstGeom>
        </p:spPr>
      </p:pic>
      <p:sp>
        <p:nvSpPr>
          <p:cNvPr id="150" name="Titolo 1">
            <a:extLst>
              <a:ext uri="{FF2B5EF4-FFF2-40B4-BE49-F238E27FC236}">
                <a16:creationId xmlns:a16="http://schemas.microsoft.com/office/drawing/2014/main" id="{85132511-56DA-2DCF-5AA3-E638EF9F0450}"/>
              </a:ext>
            </a:extLst>
          </p:cNvPr>
          <p:cNvSpPr txBox="1">
            <a:spLocks/>
          </p:cNvSpPr>
          <p:nvPr/>
        </p:nvSpPr>
        <p:spPr>
          <a:xfrm>
            <a:off x="257165" y="492561"/>
            <a:ext cx="2351411" cy="496956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r>
              <a:rPr lang="en-US" sz="20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frontend</a:t>
            </a:r>
            <a:endParaRPr lang="it-IT" sz="2000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51" name="Titolo 1">
            <a:extLst>
              <a:ext uri="{FF2B5EF4-FFF2-40B4-BE49-F238E27FC236}">
                <a16:creationId xmlns:a16="http://schemas.microsoft.com/office/drawing/2014/main" id="{18209F12-80E4-9F3D-27C2-0312446083AE}"/>
              </a:ext>
            </a:extLst>
          </p:cNvPr>
          <p:cNvSpPr txBox="1">
            <a:spLocks/>
          </p:cNvSpPr>
          <p:nvPr/>
        </p:nvSpPr>
        <p:spPr>
          <a:xfrm>
            <a:off x="219998" y="3761005"/>
            <a:ext cx="2351411" cy="496956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r>
              <a:rPr lang="en-US" sz="20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backend</a:t>
            </a:r>
            <a:endParaRPr lang="it-IT" sz="2000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57" name="Titolo 1">
            <a:extLst>
              <a:ext uri="{FF2B5EF4-FFF2-40B4-BE49-F238E27FC236}">
                <a16:creationId xmlns:a16="http://schemas.microsoft.com/office/drawing/2014/main" id="{C658C7EA-9BB1-3356-6C6F-AD8240CF2FDE}"/>
              </a:ext>
            </a:extLst>
          </p:cNvPr>
          <p:cNvSpPr txBox="1">
            <a:spLocks/>
          </p:cNvSpPr>
          <p:nvPr/>
        </p:nvSpPr>
        <p:spPr>
          <a:xfrm>
            <a:off x="8570037" y="241857"/>
            <a:ext cx="2351411" cy="496956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it-IT"/>
            </a:defPPr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lang="it-IT">
                <a:solidFill>
                  <a:schemeClr val="tx2"/>
                </a:solidFill>
              </a:defRPr>
            </a:lvl2pPr>
            <a:lvl3pPr eaLnBrk="1" hangingPunct="1">
              <a:defRPr lang="it-IT">
                <a:solidFill>
                  <a:schemeClr val="tx2"/>
                </a:solidFill>
              </a:defRPr>
            </a:lvl3pPr>
            <a:lvl4pPr eaLnBrk="1" hangingPunct="1">
              <a:defRPr lang="it-IT">
                <a:solidFill>
                  <a:schemeClr val="tx2"/>
                </a:solidFill>
              </a:defRPr>
            </a:lvl4pPr>
            <a:lvl5pPr eaLnBrk="1" hangingPunct="1">
              <a:defRPr lang="it-IT">
                <a:solidFill>
                  <a:schemeClr val="tx2"/>
                </a:solidFill>
              </a:defRPr>
            </a:lvl5pPr>
            <a:lvl6pPr eaLnBrk="1" hangingPunct="1">
              <a:defRPr lang="it-IT">
                <a:solidFill>
                  <a:schemeClr val="tx2"/>
                </a:solidFill>
              </a:defRPr>
            </a:lvl6pPr>
            <a:lvl7pPr eaLnBrk="1" hangingPunct="1">
              <a:defRPr lang="it-IT">
                <a:solidFill>
                  <a:schemeClr val="tx2"/>
                </a:solidFill>
              </a:defRPr>
            </a:lvl7pPr>
            <a:lvl8pPr eaLnBrk="1" hangingPunct="1">
              <a:defRPr lang="it-IT">
                <a:solidFill>
                  <a:schemeClr val="tx2"/>
                </a:solidFill>
              </a:defRPr>
            </a:lvl8pPr>
            <a:lvl9pPr eaLnBrk="1" hangingPunct="1">
              <a:defRPr lang="it-IT">
                <a:solidFill>
                  <a:schemeClr val="tx2"/>
                </a:solidFill>
              </a:defRPr>
            </a:lvl9pPr>
          </a:lstStyle>
          <a:p>
            <a:r>
              <a:rPr lang="en-US" sz="20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cloud</a:t>
            </a:r>
            <a:endParaRPr lang="it-IT" sz="2000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66" name="Immagine 16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17C27774-E35B-7067-A878-0F16A481E6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475" y="4913153"/>
            <a:ext cx="286268" cy="286268"/>
          </a:xfrm>
          <a:prstGeom prst="rect">
            <a:avLst/>
          </a:prstGeom>
        </p:spPr>
      </p:pic>
      <p:pic>
        <p:nvPicPr>
          <p:cNvPr id="167" name="Immagine 16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98B26E2-842A-9A8D-61CE-51F8C1BB64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915" y="6256664"/>
            <a:ext cx="286268" cy="286268"/>
          </a:xfrm>
          <a:prstGeom prst="rect">
            <a:avLst/>
          </a:prstGeom>
        </p:spPr>
      </p:pic>
      <p:pic>
        <p:nvPicPr>
          <p:cNvPr id="172" name="Immagine 171" descr="Immagine che contiene clipart, disegno, schizzo, arte&#10;&#10;Descrizione generata automaticamente">
            <a:extLst>
              <a:ext uri="{FF2B5EF4-FFF2-40B4-BE49-F238E27FC236}">
                <a16:creationId xmlns:a16="http://schemas.microsoft.com/office/drawing/2014/main" id="{58533824-17C2-052B-92A2-FB56EAC1D8F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877" y="109794"/>
            <a:ext cx="805002" cy="800820"/>
          </a:xfrm>
          <a:prstGeom prst="rect">
            <a:avLst/>
          </a:prstGeom>
        </p:spPr>
      </p:pic>
      <p:pic>
        <p:nvPicPr>
          <p:cNvPr id="108" name="Immagine 107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4BC42E22-827C-DD95-8DD6-890DC13A98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03" y="733024"/>
            <a:ext cx="3353590" cy="233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16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3DC1BD44-DC5F-229F-FCDB-AC76A96EAE1A}"/>
              </a:ext>
            </a:extLst>
          </p:cNvPr>
          <p:cNvSpPr/>
          <p:nvPr/>
        </p:nvSpPr>
        <p:spPr>
          <a:xfrm>
            <a:off x="0" y="0"/>
            <a:ext cx="12192000" cy="6856509"/>
          </a:xfrm>
          <a:prstGeom prst="rect">
            <a:avLst/>
          </a:prstGeom>
          <a:solidFill>
            <a:srgbClr val="000000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56FC926B-82FC-3632-43FE-FFDF51AA42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82432" y="49896"/>
            <a:ext cx="3027135" cy="679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9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04C11-4982-C101-350E-83D90D09F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F055FC6D-B40E-6114-D1AD-82FF56D878A3}"/>
              </a:ext>
            </a:extLst>
          </p:cNvPr>
          <p:cNvGrpSpPr/>
          <p:nvPr/>
        </p:nvGrpSpPr>
        <p:grpSpPr>
          <a:xfrm>
            <a:off x="3554220" y="1303257"/>
            <a:ext cx="4211356" cy="1803456"/>
            <a:chOff x="2582347" y="1952216"/>
            <a:chExt cx="5179997" cy="1930514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1D0B0A57-64DB-5127-0D5C-EB558EF9CE21}"/>
                </a:ext>
              </a:extLst>
            </p:cNvPr>
            <p:cNvSpPr txBox="1"/>
            <p:nvPr/>
          </p:nvSpPr>
          <p:spPr>
            <a:xfrm>
              <a:off x="4192531" y="2619545"/>
              <a:ext cx="3569813" cy="6259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sz="3200" b="1" err="1">
                  <a:solidFill>
                    <a:srgbClr val="374D5A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TraLeRighe</a:t>
              </a:r>
              <a:endParaRPr lang="it-IT" sz="4400" b="1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3" name="Picture 2" descr="Generazione immagine completata">
              <a:extLst>
                <a:ext uri="{FF2B5EF4-FFF2-40B4-BE49-F238E27FC236}">
                  <a16:creationId xmlns:a16="http://schemas.microsoft.com/office/drawing/2014/main" id="{EF9CF964-7035-DDED-5679-B3E94B96C0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352" y1="38184" x2="35352" y2="38184"/>
                          <a14:foregroundMark x1="35059" y1="47266" x2="35059" y2="47266"/>
                          <a14:foregroundMark x1="38184" y1="58496" x2="38184" y2="58496"/>
                          <a14:foregroundMark x1="64160" y1="58496" x2="64160" y2="58496"/>
                          <a14:foregroundMark x1="63477" y1="40332" x2="63477" y2="40332"/>
                          <a14:foregroundMark x1="45605" y1="68359" x2="45605" y2="68359"/>
                          <a14:foregroundMark x1="48730" y1="53613" x2="54004" y2="49023"/>
                          <a14:foregroundMark x1="52930" y1="50098" x2="64453" y2="39355"/>
                          <a14:foregroundMark x1="64453" y1="39355" x2="66211" y2="30859"/>
                          <a14:foregroundMark x1="50098" y1="52246" x2="48340" y2="6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2347" y="1952216"/>
              <a:ext cx="2144794" cy="1930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7905569D-2595-A584-DF83-65D455F43AB9}"/>
              </a:ext>
            </a:extLst>
          </p:cNvPr>
          <p:cNvGrpSpPr/>
          <p:nvPr/>
        </p:nvGrpSpPr>
        <p:grpSpPr>
          <a:xfrm>
            <a:off x="-160190" y="404910"/>
            <a:ext cx="12356739" cy="763235"/>
            <a:chOff x="-160190" y="404910"/>
            <a:chExt cx="12356739" cy="763235"/>
          </a:xfrm>
        </p:grpSpPr>
        <p:cxnSp>
          <p:nvCxnSpPr>
            <p:cNvPr id="4" name="Connettore diritto 3">
              <a:extLst>
                <a:ext uri="{FF2B5EF4-FFF2-40B4-BE49-F238E27FC236}">
                  <a16:creationId xmlns:a16="http://schemas.microsoft.com/office/drawing/2014/main" id="{C357D5FD-BCC3-A7CB-9918-514EFB6E4679}"/>
                </a:ext>
              </a:extLst>
            </p:cNvPr>
            <p:cNvCxnSpPr/>
            <p:nvPr/>
          </p:nvCxnSpPr>
          <p:spPr>
            <a:xfrm>
              <a:off x="4549" y="719031"/>
              <a:ext cx="12192000" cy="0"/>
            </a:xfrm>
            <a:prstGeom prst="line">
              <a:avLst/>
            </a:prstGeom>
            <a:ln w="57150">
              <a:solidFill>
                <a:srgbClr val="3248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igura a mano libera: forma 4">
              <a:extLst>
                <a:ext uri="{FF2B5EF4-FFF2-40B4-BE49-F238E27FC236}">
                  <a16:creationId xmlns:a16="http://schemas.microsoft.com/office/drawing/2014/main" id="{DFD9AA22-CDC9-C369-8BBE-2BB523335CD2}"/>
                </a:ext>
              </a:extLst>
            </p:cNvPr>
            <p:cNvSpPr/>
            <p:nvPr/>
          </p:nvSpPr>
          <p:spPr>
            <a:xfrm>
              <a:off x="-160190" y="404910"/>
              <a:ext cx="12352190" cy="763235"/>
            </a:xfrm>
            <a:custGeom>
              <a:avLst/>
              <a:gdLst>
                <a:gd name="connsiteX0" fmla="*/ 137443 w 12352190"/>
                <a:gd name="connsiteY0" fmla="*/ 696259 h 763235"/>
                <a:gd name="connsiteX1" fmla="*/ 246626 w 12352190"/>
                <a:gd name="connsiteY1" fmla="*/ 696259 h 763235"/>
                <a:gd name="connsiteX2" fmla="*/ 2402972 w 12352190"/>
                <a:gd name="connsiteY2" fmla="*/ 223 h 763235"/>
                <a:gd name="connsiteX3" fmla="*/ 5282649 w 12352190"/>
                <a:gd name="connsiteY3" fmla="*/ 614373 h 763235"/>
                <a:gd name="connsiteX4" fmla="*/ 7739246 w 12352190"/>
                <a:gd name="connsiteY4" fmla="*/ 68462 h 763235"/>
                <a:gd name="connsiteX5" fmla="*/ 11151187 w 12352190"/>
                <a:gd name="connsiteY5" fmla="*/ 709907 h 763235"/>
                <a:gd name="connsiteX6" fmla="*/ 12352190 w 12352190"/>
                <a:gd name="connsiteY6" fmla="*/ 41167 h 763235"/>
                <a:gd name="connsiteX7" fmla="*/ 12352190 w 12352190"/>
                <a:gd name="connsiteY7" fmla="*/ 41167 h 763235"/>
                <a:gd name="connsiteX8" fmla="*/ 12352190 w 12352190"/>
                <a:gd name="connsiteY8" fmla="*/ 41167 h 7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52190" h="763235">
                  <a:moveTo>
                    <a:pt x="137443" y="696259"/>
                  </a:moveTo>
                  <a:cubicBezTo>
                    <a:pt x="3240" y="754262"/>
                    <a:pt x="-130962" y="812265"/>
                    <a:pt x="246626" y="696259"/>
                  </a:cubicBezTo>
                  <a:cubicBezTo>
                    <a:pt x="624214" y="580253"/>
                    <a:pt x="1563635" y="13871"/>
                    <a:pt x="2402972" y="223"/>
                  </a:cubicBezTo>
                  <a:cubicBezTo>
                    <a:pt x="3242309" y="-13425"/>
                    <a:pt x="4393270" y="603000"/>
                    <a:pt x="5282649" y="614373"/>
                  </a:cubicBezTo>
                  <a:cubicBezTo>
                    <a:pt x="6172028" y="625746"/>
                    <a:pt x="6761156" y="52540"/>
                    <a:pt x="7739246" y="68462"/>
                  </a:cubicBezTo>
                  <a:cubicBezTo>
                    <a:pt x="8717336" y="84384"/>
                    <a:pt x="10382363" y="714456"/>
                    <a:pt x="11151187" y="709907"/>
                  </a:cubicBezTo>
                  <a:cubicBezTo>
                    <a:pt x="11920011" y="705358"/>
                    <a:pt x="12352190" y="41167"/>
                    <a:pt x="12352190" y="41167"/>
                  </a:cubicBezTo>
                  <a:lnTo>
                    <a:pt x="12352190" y="41167"/>
                  </a:lnTo>
                  <a:lnTo>
                    <a:pt x="12352190" y="41167"/>
                  </a:lnTo>
                </a:path>
              </a:pathLst>
            </a:custGeom>
            <a:noFill/>
            <a:ln w="28575">
              <a:solidFill>
                <a:srgbClr val="FFB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8" name="Immagine 7" descr="Immagine che contiene cartone animato, Batman, Personaggio immaginario, maschera&#10;&#10;Il contenuto generato dall'IA potrebbe non essere corretto.">
            <a:extLst>
              <a:ext uri="{FF2B5EF4-FFF2-40B4-BE49-F238E27FC236}">
                <a16:creationId xmlns:a16="http://schemas.microsoft.com/office/drawing/2014/main" id="{3CB20722-479A-7CD7-6AC3-769D9108A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45" b="81402" l="10000" r="90000">
                        <a14:foregroundMark x1="35400" y1="56200" x2="40600" y2="60800"/>
                        <a14:foregroundMark x1="38046" y1="63600" x2="40200" y2="61600"/>
                        <a14:foregroundMark x1="35362" y1="66092" x2="38046" y2="63600"/>
                        <a14:foregroundMark x1="31000" y1="64800" x2="35600" y2="66200"/>
                        <a14:foregroundMark x1="42800" y1="66800" x2="46400" y2="63600"/>
                        <a14:foregroundMark x1="42000" y1="66200" x2="47600" y2="55200"/>
                        <a14:foregroundMark x1="51800" y1="66400" x2="66600" y2="51600"/>
                        <a14:foregroundMark x1="59200" y1="62800" x2="71600" y2="57600"/>
                        <a14:foregroundMark x1="69200" y1="66600" x2="64600" y2="61800"/>
                        <a14:foregroundMark x1="70200" y1="67800" x2="68000" y2="65800"/>
                        <a14:foregroundMark x1="70600" y1="68400" x2="69200" y2="65800"/>
                        <a14:foregroundMark x1="69600" y1="67800" x2="69600" y2="67800"/>
                        <a14:foregroundMark x1="25600" y1="72200" x2="21200" y2="72200"/>
                        <a14:foregroundMark x1="34200" y1="73200" x2="38200" y2="74000"/>
                        <a14:foregroundMark x1="43252" y1="72417" x2="44400" y2="72000"/>
                        <a14:foregroundMark x1="42200" y1="72800" x2="42517" y2="72685"/>
                        <a14:foregroundMark x1="51400" y1="74200" x2="51000" y2="78400"/>
                        <a14:foregroundMark x1="75400" y1="74600" x2="77200" y2="72000"/>
                        <a14:foregroundMark x1="59600" y1="73200" x2="59600" y2="76600"/>
                        <a14:foregroundMark x1="65200" y1="74000" x2="67600" y2="77400"/>
                        <a14:foregroundMark x1="56600" y1="63600" x2="57800" y2="65400"/>
                        <a14:foregroundMark x1="31800" y1="65000" x2="31800" y2="63800"/>
                        <a14:foregroundMark x1="31000" y1="64400" x2="31000" y2="63200"/>
                        <a14:backgroundMark x1="31600" y1="68600" x2="38200" y2="69600"/>
                        <a14:backgroundMark x1="44600" y1="74800" x2="43600" y2="74600"/>
                        <a14:backgroundMark x1="61200" y1="69600" x2="64800" y2="68200"/>
                        <a14:backgroundMark x1="33800" y1="63600" x2="33800" y2="63600"/>
                        <a14:backgroundMark x1="34800" y1="63600" x2="34800" y2="63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553"/>
          <a:stretch/>
        </p:blipFill>
        <p:spPr>
          <a:xfrm>
            <a:off x="10027120" y="3698064"/>
            <a:ext cx="1521721" cy="1376346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BFD47AE5-AC24-EB0B-E85F-C965F02787A8}"/>
              </a:ext>
            </a:extLst>
          </p:cNvPr>
          <p:cNvGrpSpPr/>
          <p:nvPr/>
        </p:nvGrpSpPr>
        <p:grpSpPr>
          <a:xfrm>
            <a:off x="-160190" y="5240621"/>
            <a:ext cx="12356739" cy="763235"/>
            <a:chOff x="-160190" y="404910"/>
            <a:chExt cx="12356739" cy="763235"/>
          </a:xfrm>
        </p:grpSpPr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DB7E7675-C600-16A7-7A46-240F68F42F55}"/>
                </a:ext>
              </a:extLst>
            </p:cNvPr>
            <p:cNvCxnSpPr/>
            <p:nvPr/>
          </p:nvCxnSpPr>
          <p:spPr>
            <a:xfrm>
              <a:off x="4549" y="719031"/>
              <a:ext cx="12192000" cy="0"/>
            </a:xfrm>
            <a:prstGeom prst="line">
              <a:avLst/>
            </a:prstGeom>
            <a:ln w="57150">
              <a:solidFill>
                <a:srgbClr val="3248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23A0A999-7ECA-F254-FB92-9CE1FA51631F}"/>
                </a:ext>
              </a:extLst>
            </p:cNvPr>
            <p:cNvSpPr/>
            <p:nvPr/>
          </p:nvSpPr>
          <p:spPr>
            <a:xfrm>
              <a:off x="-160190" y="404910"/>
              <a:ext cx="12352190" cy="763235"/>
            </a:xfrm>
            <a:custGeom>
              <a:avLst/>
              <a:gdLst>
                <a:gd name="connsiteX0" fmla="*/ 137443 w 12352190"/>
                <a:gd name="connsiteY0" fmla="*/ 696259 h 763235"/>
                <a:gd name="connsiteX1" fmla="*/ 246626 w 12352190"/>
                <a:gd name="connsiteY1" fmla="*/ 696259 h 763235"/>
                <a:gd name="connsiteX2" fmla="*/ 2402972 w 12352190"/>
                <a:gd name="connsiteY2" fmla="*/ 223 h 763235"/>
                <a:gd name="connsiteX3" fmla="*/ 5282649 w 12352190"/>
                <a:gd name="connsiteY3" fmla="*/ 614373 h 763235"/>
                <a:gd name="connsiteX4" fmla="*/ 7739246 w 12352190"/>
                <a:gd name="connsiteY4" fmla="*/ 68462 h 763235"/>
                <a:gd name="connsiteX5" fmla="*/ 11151187 w 12352190"/>
                <a:gd name="connsiteY5" fmla="*/ 709907 h 763235"/>
                <a:gd name="connsiteX6" fmla="*/ 12352190 w 12352190"/>
                <a:gd name="connsiteY6" fmla="*/ 41167 h 763235"/>
                <a:gd name="connsiteX7" fmla="*/ 12352190 w 12352190"/>
                <a:gd name="connsiteY7" fmla="*/ 41167 h 763235"/>
                <a:gd name="connsiteX8" fmla="*/ 12352190 w 12352190"/>
                <a:gd name="connsiteY8" fmla="*/ 41167 h 7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52190" h="763235">
                  <a:moveTo>
                    <a:pt x="137443" y="696259"/>
                  </a:moveTo>
                  <a:cubicBezTo>
                    <a:pt x="3240" y="754262"/>
                    <a:pt x="-130962" y="812265"/>
                    <a:pt x="246626" y="696259"/>
                  </a:cubicBezTo>
                  <a:cubicBezTo>
                    <a:pt x="624214" y="580253"/>
                    <a:pt x="1563635" y="13871"/>
                    <a:pt x="2402972" y="223"/>
                  </a:cubicBezTo>
                  <a:cubicBezTo>
                    <a:pt x="3242309" y="-13425"/>
                    <a:pt x="4393270" y="603000"/>
                    <a:pt x="5282649" y="614373"/>
                  </a:cubicBezTo>
                  <a:cubicBezTo>
                    <a:pt x="6172028" y="625746"/>
                    <a:pt x="6761156" y="52540"/>
                    <a:pt x="7739246" y="68462"/>
                  </a:cubicBezTo>
                  <a:cubicBezTo>
                    <a:pt x="8717336" y="84384"/>
                    <a:pt x="10382363" y="714456"/>
                    <a:pt x="11151187" y="709907"/>
                  </a:cubicBezTo>
                  <a:cubicBezTo>
                    <a:pt x="11920011" y="705358"/>
                    <a:pt x="12352190" y="41167"/>
                    <a:pt x="12352190" y="41167"/>
                  </a:cubicBezTo>
                  <a:lnTo>
                    <a:pt x="12352190" y="41167"/>
                  </a:lnTo>
                  <a:lnTo>
                    <a:pt x="12352190" y="41167"/>
                  </a:lnTo>
                </a:path>
              </a:pathLst>
            </a:custGeom>
            <a:noFill/>
            <a:ln w="28575">
              <a:solidFill>
                <a:srgbClr val="FFB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3" name="Segnaposto piè di pagina 4">
            <a:extLst>
              <a:ext uri="{FF2B5EF4-FFF2-40B4-BE49-F238E27FC236}">
                <a16:creationId xmlns:a16="http://schemas.microsoft.com/office/drawing/2014/main" id="{FE73468F-6C95-D02D-F8FC-A1F3A0ED98D7}"/>
              </a:ext>
            </a:extLst>
          </p:cNvPr>
          <p:cNvSpPr txBox="1">
            <a:spLocks/>
          </p:cNvSpPr>
          <p:nvPr/>
        </p:nvSpPr>
        <p:spPr>
          <a:xfrm>
            <a:off x="2076400" y="6063185"/>
            <a:ext cx="7879010" cy="57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it-IT" sz="1600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Hack-AI-</a:t>
            </a:r>
            <a:r>
              <a:rPr lang="it-IT" sz="1600" err="1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thon</a:t>
            </a:r>
            <a:r>
              <a:rPr lang="it-IT" sz="1600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2025</a:t>
            </a:r>
          </a:p>
        </p:txBody>
      </p:sp>
      <p:pic>
        <p:nvPicPr>
          <p:cNvPr id="16" name="Immagine 15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215C5450-884A-C7A1-E79E-14AAAE47C53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59" y="3996872"/>
            <a:ext cx="1075302" cy="107753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3F7BA2D-4977-C63B-9E6E-5642DF4B9378}"/>
              </a:ext>
            </a:extLst>
          </p:cNvPr>
          <p:cNvSpPr txBox="1"/>
          <p:nvPr/>
        </p:nvSpPr>
        <p:spPr>
          <a:xfrm>
            <a:off x="2017111" y="3089844"/>
            <a:ext cx="79975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Una</a:t>
            </a:r>
            <a:r>
              <a:rPr lang="it-IT" sz="2800" b="1">
                <a:solidFill>
                  <a:srgbClr val="01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lezione</a:t>
            </a:r>
          </a:p>
          <a:p>
            <a:pPr algn="ctr"/>
            <a:r>
              <a:rPr lang="it-IT" sz="2800" b="1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una </a:t>
            </a:r>
            <a:r>
              <a:rPr lang="it-IT" sz="2800" b="1">
                <a:solidFill>
                  <a:srgbClr val="00CE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domanda</a:t>
            </a:r>
          </a:p>
          <a:p>
            <a:pPr algn="ctr"/>
            <a:r>
              <a:rPr lang="it-IT" sz="2800" b="1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una </a:t>
            </a:r>
            <a:r>
              <a:rPr lang="it-IT" sz="2800" b="1">
                <a:solidFill>
                  <a:srgbClr val="0083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risposta</a:t>
            </a:r>
          </a:p>
        </p:txBody>
      </p:sp>
    </p:spTree>
    <p:extLst>
      <p:ext uri="{BB962C8B-B14F-4D97-AF65-F5344CB8AC3E}">
        <p14:creationId xmlns:p14="http://schemas.microsoft.com/office/powerpoint/2010/main" val="4172916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EFA178B-B7CA-4B7A-D734-927AC833D730}"/>
              </a:ext>
            </a:extLst>
          </p:cNvPr>
          <p:cNvCxnSpPr/>
          <p:nvPr/>
        </p:nvCxnSpPr>
        <p:spPr>
          <a:xfrm>
            <a:off x="0" y="1201002"/>
            <a:ext cx="12192000" cy="0"/>
          </a:xfrm>
          <a:prstGeom prst="line">
            <a:avLst/>
          </a:prstGeom>
          <a:ln w="57150">
            <a:solidFill>
              <a:srgbClr val="3248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C45BEAB9-3E6C-A251-448D-E3437A3F95C7}"/>
              </a:ext>
            </a:extLst>
          </p:cNvPr>
          <p:cNvSpPr/>
          <p:nvPr/>
        </p:nvSpPr>
        <p:spPr>
          <a:xfrm>
            <a:off x="-164739" y="886881"/>
            <a:ext cx="12352190" cy="763235"/>
          </a:xfrm>
          <a:custGeom>
            <a:avLst/>
            <a:gdLst>
              <a:gd name="connsiteX0" fmla="*/ 137443 w 12352190"/>
              <a:gd name="connsiteY0" fmla="*/ 696259 h 763235"/>
              <a:gd name="connsiteX1" fmla="*/ 246626 w 12352190"/>
              <a:gd name="connsiteY1" fmla="*/ 696259 h 763235"/>
              <a:gd name="connsiteX2" fmla="*/ 2402972 w 12352190"/>
              <a:gd name="connsiteY2" fmla="*/ 223 h 763235"/>
              <a:gd name="connsiteX3" fmla="*/ 5282649 w 12352190"/>
              <a:gd name="connsiteY3" fmla="*/ 614373 h 763235"/>
              <a:gd name="connsiteX4" fmla="*/ 7739246 w 12352190"/>
              <a:gd name="connsiteY4" fmla="*/ 68462 h 763235"/>
              <a:gd name="connsiteX5" fmla="*/ 11151187 w 12352190"/>
              <a:gd name="connsiteY5" fmla="*/ 709907 h 763235"/>
              <a:gd name="connsiteX6" fmla="*/ 12352190 w 12352190"/>
              <a:gd name="connsiteY6" fmla="*/ 41167 h 763235"/>
              <a:gd name="connsiteX7" fmla="*/ 12352190 w 12352190"/>
              <a:gd name="connsiteY7" fmla="*/ 41167 h 763235"/>
              <a:gd name="connsiteX8" fmla="*/ 12352190 w 12352190"/>
              <a:gd name="connsiteY8" fmla="*/ 41167 h 763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52190" h="763235">
                <a:moveTo>
                  <a:pt x="137443" y="696259"/>
                </a:moveTo>
                <a:cubicBezTo>
                  <a:pt x="3240" y="754262"/>
                  <a:pt x="-130962" y="812265"/>
                  <a:pt x="246626" y="696259"/>
                </a:cubicBezTo>
                <a:cubicBezTo>
                  <a:pt x="624214" y="580253"/>
                  <a:pt x="1563635" y="13871"/>
                  <a:pt x="2402972" y="223"/>
                </a:cubicBezTo>
                <a:cubicBezTo>
                  <a:pt x="3242309" y="-13425"/>
                  <a:pt x="4393270" y="603000"/>
                  <a:pt x="5282649" y="614373"/>
                </a:cubicBezTo>
                <a:cubicBezTo>
                  <a:pt x="6172028" y="625746"/>
                  <a:pt x="6761156" y="52540"/>
                  <a:pt x="7739246" y="68462"/>
                </a:cubicBezTo>
                <a:cubicBezTo>
                  <a:pt x="8717336" y="84384"/>
                  <a:pt x="10382363" y="714456"/>
                  <a:pt x="11151187" y="709907"/>
                </a:cubicBezTo>
                <a:cubicBezTo>
                  <a:pt x="11920011" y="705358"/>
                  <a:pt x="12352190" y="41167"/>
                  <a:pt x="12352190" y="41167"/>
                </a:cubicBezTo>
                <a:lnTo>
                  <a:pt x="12352190" y="41167"/>
                </a:lnTo>
                <a:lnTo>
                  <a:pt x="12352190" y="41167"/>
                </a:lnTo>
              </a:path>
            </a:pathLst>
          </a:custGeom>
          <a:noFill/>
          <a:ln w="28575">
            <a:solidFill>
              <a:srgbClr val="FFBE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412A767-243D-944F-0D7B-07D4E57352A0}"/>
              </a:ext>
            </a:extLst>
          </p:cNvPr>
          <p:cNvSpPr txBox="1"/>
          <p:nvPr/>
        </p:nvSpPr>
        <p:spPr>
          <a:xfrm>
            <a:off x="1842448" y="286604"/>
            <a:ext cx="7997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CHI SIAMO?</a:t>
            </a:r>
          </a:p>
        </p:txBody>
      </p:sp>
      <p:pic>
        <p:nvPicPr>
          <p:cNvPr id="9" name="Immagine 8" descr="Immagine che contiene cartone animato, Batman, Personaggio immaginario, maschera&#10;&#10;Il contenuto generato dall'IA potrebbe non essere corretto.">
            <a:extLst>
              <a:ext uri="{FF2B5EF4-FFF2-40B4-BE49-F238E27FC236}">
                <a16:creationId xmlns:a16="http://schemas.microsoft.com/office/drawing/2014/main" id="{A14D775E-C760-B3D8-9657-DEDC37D1B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45" b="81402" l="10000" r="90000">
                        <a14:foregroundMark x1="35400" y1="56200" x2="40600" y2="60800"/>
                        <a14:foregroundMark x1="38046" y1="63600" x2="40200" y2="61600"/>
                        <a14:foregroundMark x1="35362" y1="66092" x2="38046" y2="63600"/>
                        <a14:foregroundMark x1="31000" y1="64800" x2="35600" y2="66200"/>
                        <a14:foregroundMark x1="42800" y1="66800" x2="46400" y2="63600"/>
                        <a14:foregroundMark x1="42000" y1="66200" x2="47600" y2="55200"/>
                        <a14:foregroundMark x1="51800" y1="66400" x2="66600" y2="51600"/>
                        <a14:foregroundMark x1="59200" y1="62800" x2="71600" y2="57600"/>
                        <a14:foregroundMark x1="69200" y1="66600" x2="64600" y2="61800"/>
                        <a14:foregroundMark x1="70200" y1="67800" x2="68000" y2="65800"/>
                        <a14:foregroundMark x1="70600" y1="68400" x2="69200" y2="65800"/>
                        <a14:foregroundMark x1="69600" y1="67800" x2="69600" y2="67800"/>
                        <a14:foregroundMark x1="25600" y1="72200" x2="21200" y2="72200"/>
                        <a14:foregroundMark x1="34200" y1="73200" x2="38200" y2="74000"/>
                        <a14:foregroundMark x1="43252" y1="72417" x2="44400" y2="72000"/>
                        <a14:foregroundMark x1="42200" y1="72800" x2="42517" y2="72685"/>
                        <a14:foregroundMark x1="51400" y1="74200" x2="51000" y2="78400"/>
                        <a14:foregroundMark x1="75400" y1="74600" x2="77200" y2="72000"/>
                        <a14:foregroundMark x1="59600" y1="73200" x2="59600" y2="76600"/>
                        <a14:foregroundMark x1="65200" y1="74000" x2="67600" y2="77400"/>
                        <a14:foregroundMark x1="56600" y1="63600" x2="57800" y2="65400"/>
                        <a14:foregroundMark x1="31800" y1="65000" x2="31800" y2="63800"/>
                        <a14:foregroundMark x1="31000" y1="64400" x2="31000" y2="63200"/>
                        <a14:backgroundMark x1="31600" y1="68600" x2="38200" y2="69600"/>
                        <a14:backgroundMark x1="44600" y1="74800" x2="43600" y2="74600"/>
                        <a14:backgroundMark x1="61200" y1="69600" x2="64800" y2="68200"/>
                        <a14:backgroundMark x1="33800" y1="63600" x2="33800" y2="63600"/>
                        <a14:backgroundMark x1="34800" y1="63600" x2="34800" y2="63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553"/>
          <a:stretch/>
        </p:blipFill>
        <p:spPr>
          <a:xfrm>
            <a:off x="97350" y="2758588"/>
            <a:ext cx="2560541" cy="2315925"/>
          </a:xfrm>
          <a:prstGeom prst="rect">
            <a:avLst/>
          </a:prstGeom>
        </p:spPr>
      </p:pic>
      <p:pic>
        <p:nvPicPr>
          <p:cNvPr id="14" name="Immagine 13" descr="Immagine che contiene Viso umano, persona, uomo, vestiti&#10;&#10;Il contenuto generato dall'IA potrebbe non essere corretto.">
            <a:extLst>
              <a:ext uri="{FF2B5EF4-FFF2-40B4-BE49-F238E27FC236}">
                <a16:creationId xmlns:a16="http://schemas.microsoft.com/office/drawing/2014/main" id="{85459B3D-3A5D-64C6-8177-D2EC315A1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346" y="1629303"/>
            <a:ext cx="1587995" cy="1587995"/>
          </a:xfrm>
          <a:prstGeom prst="ellipse">
            <a:avLst/>
          </a:prstGeom>
          <a:ln w="57150">
            <a:solidFill>
              <a:srgbClr val="374D5A"/>
            </a:solidFill>
          </a:ln>
          <a:effectLst/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F3CDA0E2-F257-FFC1-DA8C-0C2E6AEB5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3" t="12492" r="18175" b="29213"/>
          <a:stretch/>
        </p:blipFill>
        <p:spPr>
          <a:xfrm rot="16200000">
            <a:off x="6547140" y="4048888"/>
            <a:ext cx="1590298" cy="1615885"/>
          </a:xfrm>
          <a:prstGeom prst="ellipse">
            <a:avLst/>
          </a:prstGeom>
          <a:ln w="57150">
            <a:solidFill>
              <a:srgbClr val="374D5A"/>
            </a:solidFill>
          </a:ln>
        </p:spPr>
      </p:pic>
      <p:pic>
        <p:nvPicPr>
          <p:cNvPr id="20" name="Immagine 19" descr="Immagine che contiene Viso umano, persona, collo, Mento&#10;&#10;Il contenuto generato dall'IA potrebbe non essere corretto.">
            <a:extLst>
              <a:ext uri="{FF2B5EF4-FFF2-40B4-BE49-F238E27FC236}">
                <a16:creationId xmlns:a16="http://schemas.microsoft.com/office/drawing/2014/main" id="{EA260466-79F3-4ADE-001E-679756EFD7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072" y="1627000"/>
            <a:ext cx="1590298" cy="1590298"/>
          </a:xfrm>
          <a:prstGeom prst="flowChartConnector">
            <a:avLst/>
          </a:prstGeom>
          <a:ln w="57150">
            <a:solidFill>
              <a:srgbClr val="FFB73C"/>
            </a:solidFill>
          </a:ln>
        </p:spPr>
      </p:pic>
      <p:pic>
        <p:nvPicPr>
          <p:cNvPr id="22" name="Immagine 21" descr="Immagine che contiene aria aperta, vestiti, persona, camminata&#10;&#10;Il contenuto generato dall'IA potrebbe non essere corretto.">
            <a:extLst>
              <a:ext uri="{FF2B5EF4-FFF2-40B4-BE49-F238E27FC236}">
                <a16:creationId xmlns:a16="http://schemas.microsoft.com/office/drawing/2014/main" id="{7713EFEC-13D9-EAF5-C78D-35CDB27A52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6261" r="23398" b="62957"/>
          <a:stretch/>
        </p:blipFill>
        <p:spPr>
          <a:xfrm>
            <a:off x="10118634" y="1627000"/>
            <a:ext cx="1572375" cy="1590298"/>
          </a:xfrm>
          <a:prstGeom prst="flowChartConnector">
            <a:avLst/>
          </a:prstGeom>
          <a:ln w="57150">
            <a:solidFill>
              <a:srgbClr val="374D5A"/>
            </a:solidFill>
          </a:ln>
        </p:spPr>
      </p:pic>
      <p:pic>
        <p:nvPicPr>
          <p:cNvPr id="24" name="Immagine 23" descr="Immagine che contiene Viso umano, persona, vestiti, Mento&#10;&#10;Il contenuto generato dall'IA potrebbe non essere corretto.">
            <a:extLst>
              <a:ext uri="{FF2B5EF4-FFF2-40B4-BE49-F238E27FC236}">
                <a16:creationId xmlns:a16="http://schemas.microsoft.com/office/drawing/2014/main" id="{5C7CEC1C-0DD8-3EBB-B86D-D9982B2967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2" t="18123" r="2902" b="7063"/>
          <a:stretch/>
        </p:blipFill>
        <p:spPr>
          <a:xfrm>
            <a:off x="8994526" y="4034736"/>
            <a:ext cx="1593602" cy="1590298"/>
          </a:xfrm>
          <a:prstGeom prst="flowChartConnector">
            <a:avLst/>
          </a:prstGeom>
          <a:ln w="57150">
            <a:solidFill>
              <a:srgbClr val="FFB73C"/>
            </a:solidFill>
          </a:ln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FB72683-C907-71D2-9DD8-826AA2176FF9}"/>
              </a:ext>
            </a:extLst>
          </p:cNvPr>
          <p:cNvSpPr txBox="1"/>
          <p:nvPr/>
        </p:nvSpPr>
        <p:spPr>
          <a:xfrm>
            <a:off x="4923260" y="3209551"/>
            <a:ext cx="258246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t-IT" sz="1600" b="1">
                <a:solidFill>
                  <a:srgbClr val="374D5A"/>
                </a:solidFill>
                <a:latin typeface="Poppins"/>
                <a:cs typeface="Poppins"/>
              </a:rPr>
              <a:t>Federico Staffolani</a:t>
            </a:r>
          </a:p>
          <a:p>
            <a:pPr algn="ctr"/>
            <a:r>
              <a:rPr lang="it-IT" sz="1600">
                <a:solidFill>
                  <a:srgbClr val="374D5A"/>
                </a:solidFill>
                <a:latin typeface="Poppins"/>
                <a:cs typeface="Poppins"/>
              </a:rPr>
              <a:t>LM - Ing. Inf. e Aut.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1369B83-4DD6-0890-FC5F-62E498C2F903}"/>
              </a:ext>
            </a:extLst>
          </p:cNvPr>
          <p:cNvSpPr txBox="1"/>
          <p:nvPr/>
        </p:nvSpPr>
        <p:spPr>
          <a:xfrm>
            <a:off x="7342289" y="3196078"/>
            <a:ext cx="258246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t-IT" sz="1600" b="1" dirty="0">
                <a:solidFill>
                  <a:srgbClr val="374D5A"/>
                </a:solidFill>
                <a:latin typeface="Poppins"/>
                <a:cs typeface="Poppins"/>
              </a:rPr>
              <a:t>Valerio Morelli</a:t>
            </a:r>
          </a:p>
          <a:p>
            <a:pPr algn="ctr"/>
            <a:r>
              <a:rPr lang="it-IT" sz="1600" dirty="0">
                <a:solidFill>
                  <a:srgbClr val="374D5A"/>
                </a:solidFill>
                <a:latin typeface="Poppins"/>
                <a:cs typeface="Poppins"/>
              </a:rPr>
              <a:t>LM - Ing. Inf. e Aut</a:t>
            </a:r>
            <a:r>
              <a:rPr lang="it-IT" dirty="0">
                <a:solidFill>
                  <a:srgbClr val="374D5A"/>
                </a:solidFill>
                <a:latin typeface="Poppins"/>
                <a:cs typeface="Poppins"/>
              </a:rPr>
              <a:t>.</a:t>
            </a:r>
            <a:endParaRPr lang="it-IT" sz="1800" dirty="0">
              <a:solidFill>
                <a:srgbClr val="374D5A"/>
              </a:solidFill>
              <a:latin typeface="Poppins"/>
              <a:cs typeface="Poppins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1A4947A-CDB5-592F-AD3F-609E53AF6897}"/>
              </a:ext>
            </a:extLst>
          </p:cNvPr>
          <p:cNvSpPr txBox="1"/>
          <p:nvPr/>
        </p:nvSpPr>
        <p:spPr>
          <a:xfrm>
            <a:off x="9475924" y="3209551"/>
            <a:ext cx="28663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t-IT" sz="1600" b="1">
                <a:solidFill>
                  <a:srgbClr val="374D5A"/>
                </a:solidFill>
                <a:latin typeface="Poppins"/>
                <a:cs typeface="Poppins"/>
              </a:rPr>
              <a:t>Enrico Maria </a:t>
            </a:r>
            <a:r>
              <a:rPr lang="it-IT" sz="1600" b="1" err="1">
                <a:solidFill>
                  <a:srgbClr val="374D5A"/>
                </a:solidFill>
                <a:latin typeface="Poppins"/>
                <a:cs typeface="Poppins"/>
              </a:rPr>
              <a:t>Sardellini</a:t>
            </a:r>
            <a:endParaRPr lang="it-IT" sz="1600" b="1">
              <a:solidFill>
                <a:srgbClr val="374D5A"/>
              </a:solidFill>
              <a:latin typeface="Poppins"/>
              <a:cs typeface="Poppins"/>
            </a:endParaRPr>
          </a:p>
          <a:p>
            <a:pPr algn="ctr"/>
            <a:r>
              <a:rPr lang="it-IT" sz="1600">
                <a:solidFill>
                  <a:srgbClr val="374D5A"/>
                </a:solidFill>
                <a:latin typeface="Poppins"/>
                <a:cs typeface="Poppins"/>
              </a:rPr>
              <a:t>LM - Ing. Inf. e Aut.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57F306F-8804-244E-87C2-81AB9DBCE64E}"/>
              </a:ext>
            </a:extLst>
          </p:cNvPr>
          <p:cNvSpPr txBox="1"/>
          <p:nvPr/>
        </p:nvSpPr>
        <p:spPr>
          <a:xfrm>
            <a:off x="5909134" y="5699860"/>
            <a:ext cx="28663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t-IT" sz="1600" b="1">
                <a:solidFill>
                  <a:srgbClr val="374D5A"/>
                </a:solidFill>
                <a:latin typeface="Poppins"/>
                <a:cs typeface="Poppins"/>
              </a:rPr>
              <a:t>Flavia Gioiello</a:t>
            </a:r>
          </a:p>
          <a:p>
            <a:pPr algn="ctr"/>
            <a:r>
              <a:rPr lang="it-IT" sz="1600">
                <a:solidFill>
                  <a:srgbClr val="374D5A"/>
                </a:solidFill>
                <a:latin typeface="Poppins"/>
                <a:cs typeface="Poppins"/>
              </a:rPr>
              <a:t>PhD - DRIM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6B74020-71F2-E82B-DF02-8B52D1FBCD7D}"/>
              </a:ext>
            </a:extLst>
          </p:cNvPr>
          <p:cNvSpPr txBox="1"/>
          <p:nvPr/>
        </p:nvSpPr>
        <p:spPr>
          <a:xfrm>
            <a:off x="8503392" y="5686387"/>
            <a:ext cx="258246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t-IT" sz="1600" b="1">
                <a:solidFill>
                  <a:srgbClr val="374D5A"/>
                </a:solidFill>
                <a:latin typeface="Poppins"/>
                <a:cs typeface="Poppins"/>
              </a:rPr>
              <a:t>Sultan </a:t>
            </a:r>
            <a:r>
              <a:rPr lang="it-IT" sz="1600" b="1" err="1">
                <a:solidFill>
                  <a:srgbClr val="374D5A"/>
                </a:solidFill>
                <a:latin typeface="Poppins"/>
                <a:cs typeface="Poppins"/>
              </a:rPr>
              <a:t>Aitbekov</a:t>
            </a:r>
            <a:endParaRPr lang="it-IT" sz="1600" b="1">
              <a:solidFill>
                <a:srgbClr val="374D5A"/>
              </a:solidFill>
              <a:latin typeface="Poppins"/>
              <a:cs typeface="Poppins"/>
            </a:endParaRPr>
          </a:p>
          <a:p>
            <a:pPr algn="ctr"/>
            <a:r>
              <a:rPr lang="it-IT" sz="1600">
                <a:solidFill>
                  <a:srgbClr val="374D5A"/>
                </a:solidFill>
                <a:latin typeface="Poppins"/>
                <a:cs typeface="Poppins"/>
              </a:rPr>
              <a:t>L - DEB</a:t>
            </a:r>
            <a:endParaRPr lang="it-IT" sz="1800">
              <a:solidFill>
                <a:srgbClr val="374D5A"/>
              </a:solidFill>
              <a:latin typeface="Poppins"/>
              <a:cs typeface="Poppins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B88397C-6EAF-25D7-A12E-4327430D4D93}"/>
              </a:ext>
            </a:extLst>
          </p:cNvPr>
          <p:cNvSpPr txBox="1"/>
          <p:nvPr/>
        </p:nvSpPr>
        <p:spPr>
          <a:xfrm>
            <a:off x="3612808" y="5686387"/>
            <a:ext cx="258246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t-IT" sz="1600" b="1">
                <a:solidFill>
                  <a:srgbClr val="374D5A"/>
                </a:solidFill>
                <a:latin typeface="Poppins"/>
                <a:cs typeface="Poppins"/>
              </a:rPr>
              <a:t>Federica Paganica</a:t>
            </a:r>
          </a:p>
          <a:p>
            <a:pPr algn="ctr"/>
            <a:r>
              <a:rPr lang="it-IT" sz="1600">
                <a:solidFill>
                  <a:srgbClr val="374D5A"/>
                </a:solidFill>
                <a:latin typeface="Poppins"/>
                <a:cs typeface="Poppins"/>
              </a:rPr>
              <a:t>LM - Ing. Inf. E Aut.</a:t>
            </a:r>
            <a:endParaRPr lang="it-IT" sz="1800">
              <a:solidFill>
                <a:srgbClr val="374D5A"/>
              </a:solidFill>
              <a:latin typeface="Poppins"/>
              <a:cs typeface="Poppins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FCEA387-4E1A-FBFD-88C1-08E954DA651B}"/>
              </a:ext>
            </a:extLst>
          </p:cNvPr>
          <p:cNvSpPr txBox="1"/>
          <p:nvPr/>
        </p:nvSpPr>
        <p:spPr>
          <a:xfrm>
            <a:off x="2642205" y="3196078"/>
            <a:ext cx="258246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t-IT" sz="1600" b="1">
                <a:solidFill>
                  <a:srgbClr val="374D5A"/>
                </a:solidFill>
                <a:latin typeface="Poppins"/>
                <a:cs typeface="Poppins"/>
              </a:rPr>
              <a:t>Mihail </a:t>
            </a:r>
            <a:r>
              <a:rPr lang="it-IT" sz="1600" b="1" err="1">
                <a:solidFill>
                  <a:srgbClr val="374D5A"/>
                </a:solidFill>
                <a:latin typeface="Poppins"/>
                <a:cs typeface="Poppins"/>
              </a:rPr>
              <a:t>Bobeica</a:t>
            </a:r>
            <a:endParaRPr lang="it-IT" sz="1600" b="1">
              <a:solidFill>
                <a:srgbClr val="374D5A"/>
              </a:solidFill>
              <a:latin typeface="Poppins"/>
              <a:cs typeface="Poppins"/>
            </a:endParaRPr>
          </a:p>
          <a:p>
            <a:pPr algn="ctr"/>
            <a:r>
              <a:rPr lang="it-IT" sz="1600">
                <a:solidFill>
                  <a:srgbClr val="374D5A"/>
                </a:solidFill>
                <a:latin typeface="Poppins"/>
                <a:cs typeface="Poppins"/>
              </a:rPr>
              <a:t>L - Ing. Inf. E Aut.</a:t>
            </a:r>
            <a:endParaRPr lang="it-IT" sz="1800">
              <a:solidFill>
                <a:srgbClr val="374D5A"/>
              </a:solidFill>
              <a:latin typeface="Poppins"/>
              <a:cs typeface="Poppins"/>
            </a:endParaRPr>
          </a:p>
        </p:txBody>
      </p:sp>
      <p:pic>
        <p:nvPicPr>
          <p:cNvPr id="34" name="Immagine 33" descr="Immagine che contiene muro, vestiti, Viso umano, persona&#10;&#10;Il contenuto generato dall'IA potrebbe non essere corretto.">
            <a:extLst>
              <a:ext uri="{FF2B5EF4-FFF2-40B4-BE49-F238E27FC236}">
                <a16:creationId xmlns:a16="http://schemas.microsoft.com/office/drawing/2014/main" id="{33E150EC-AAF3-C2FF-4922-C41064635A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22690" r="19685" b="22774"/>
          <a:stretch/>
        </p:blipFill>
        <p:spPr>
          <a:xfrm>
            <a:off x="4176874" y="4066701"/>
            <a:ext cx="1606196" cy="1590297"/>
          </a:xfrm>
          <a:prstGeom prst="flowChartConnector">
            <a:avLst/>
          </a:prstGeom>
          <a:ln w="57150">
            <a:solidFill>
              <a:srgbClr val="FFB73C"/>
            </a:solidFill>
          </a:ln>
        </p:spPr>
      </p:pic>
      <p:pic>
        <p:nvPicPr>
          <p:cNvPr id="36" name="Immagine 35" descr="Immagine che contiene muro, Viso umano, persona, vestiti&#10;&#10;Il contenuto generato dall'IA potrebbe non essere corretto.">
            <a:extLst>
              <a:ext uri="{FF2B5EF4-FFF2-40B4-BE49-F238E27FC236}">
                <a16:creationId xmlns:a16="http://schemas.microsoft.com/office/drawing/2014/main" id="{9425331A-22C0-9AE4-4B4F-63A31ACDBD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3" t="20623" r="21539" b="26834"/>
          <a:stretch/>
        </p:blipFill>
        <p:spPr>
          <a:xfrm>
            <a:off x="3139822" y="1634146"/>
            <a:ext cx="1580957" cy="1590298"/>
          </a:xfrm>
          <a:prstGeom prst="flowChartConnector">
            <a:avLst/>
          </a:prstGeom>
          <a:ln w="57150">
            <a:solidFill>
              <a:srgbClr val="FFB73C"/>
            </a:solidFill>
          </a:ln>
        </p:spPr>
      </p:pic>
    </p:spTree>
    <p:extLst>
      <p:ext uri="{BB962C8B-B14F-4D97-AF65-F5344CB8AC3E}">
        <p14:creationId xmlns:p14="http://schemas.microsoft.com/office/powerpoint/2010/main" val="3970601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0B584-9136-DD69-4AEB-B905BA49C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6AA3BDE-4570-9508-1C38-E245D224CD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B4823-102F-4AA3-BA82-ECC41B699E5B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4DFA0C-B339-5977-460B-53840F480741}"/>
              </a:ext>
            </a:extLst>
          </p:cNvPr>
          <p:cNvSpPr txBox="1"/>
          <p:nvPr/>
        </p:nvSpPr>
        <p:spPr>
          <a:xfrm>
            <a:off x="1842448" y="286604"/>
            <a:ext cx="7997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SCENARIO</a:t>
            </a:r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41B34207-486A-59E8-988C-9834283D92B8}"/>
              </a:ext>
            </a:extLst>
          </p:cNvPr>
          <p:cNvSpPr/>
          <p:nvPr/>
        </p:nvSpPr>
        <p:spPr>
          <a:xfrm>
            <a:off x="957743" y="2544295"/>
            <a:ext cx="1769409" cy="176940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374D5A"/>
          </a:solidFill>
          <a:ln w="101600" cap="rnd">
            <a:noFill/>
            <a:prstDash val="sysDash"/>
          </a:ln>
          <a:effectLst>
            <a:outerShdw dist="103351" dir="2700000" algn="tl">
              <a:srgbClr val="808080">
                <a:alpha val="20000"/>
              </a:srgbClr>
            </a:outerShdw>
          </a:effectLst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/>
          </a:p>
        </p:txBody>
      </p: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57017D5B-3B18-43C9-FA94-AD9C6225B250}"/>
              </a:ext>
            </a:extLst>
          </p:cNvPr>
          <p:cNvSpPr/>
          <p:nvPr/>
        </p:nvSpPr>
        <p:spPr>
          <a:xfrm>
            <a:off x="4956537" y="2544295"/>
            <a:ext cx="1769409" cy="176940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B73C"/>
          </a:solidFill>
          <a:ln w="101600" cap="rnd">
            <a:noFill/>
            <a:prstDash val="sysDash"/>
          </a:ln>
          <a:effectLst>
            <a:outerShdw dist="103351" dir="2700000" algn="tl">
              <a:srgbClr val="808080">
                <a:alpha val="20000"/>
              </a:srgbClr>
            </a:outerShdw>
          </a:effectLst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DD1B9D6-3FEC-5E1E-0472-75D7F3057F80}"/>
              </a:ext>
            </a:extLst>
          </p:cNvPr>
          <p:cNvSpPr txBox="1"/>
          <p:nvPr/>
        </p:nvSpPr>
        <p:spPr>
          <a:xfrm>
            <a:off x="-2156347" y="4527456"/>
            <a:ext cx="7997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Esigenza</a:t>
            </a:r>
          </a:p>
        </p:txBody>
      </p:sp>
      <p:pic>
        <p:nvPicPr>
          <p:cNvPr id="19" name="Elemento grafico 18" descr="Punto interrogativo con riempimento a tinta unita">
            <a:extLst>
              <a:ext uri="{FF2B5EF4-FFF2-40B4-BE49-F238E27FC236}">
                <a16:creationId xmlns:a16="http://schemas.microsoft.com/office/drawing/2014/main" id="{0BE4C93E-510B-32C9-AF8A-C77CD96C0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495" y="2758047"/>
            <a:ext cx="1341905" cy="1341905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D39CA60-1D71-6080-F329-126B5902A8A0}"/>
              </a:ext>
            </a:extLst>
          </p:cNvPr>
          <p:cNvSpPr txBox="1"/>
          <p:nvPr/>
        </p:nvSpPr>
        <p:spPr>
          <a:xfrm>
            <a:off x="1940257" y="4527455"/>
            <a:ext cx="7997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>
                <a:solidFill>
                  <a:srgbClr val="FFB73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Competitor</a:t>
            </a:r>
          </a:p>
        </p:txBody>
      </p:sp>
      <p:pic>
        <p:nvPicPr>
          <p:cNvPr id="1027" name="Elemento grafico 1026" descr="Scherma con riempimento a tinta unita">
            <a:extLst>
              <a:ext uri="{FF2B5EF4-FFF2-40B4-BE49-F238E27FC236}">
                <a16:creationId xmlns:a16="http://schemas.microsoft.com/office/drawing/2014/main" id="{C49E19AA-27E6-AB4D-430F-BF1845245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7164" y="2864923"/>
            <a:ext cx="1128154" cy="1128154"/>
          </a:xfrm>
          <a:prstGeom prst="rect">
            <a:avLst/>
          </a:prstGeom>
        </p:spPr>
      </p:pic>
      <p:grpSp>
        <p:nvGrpSpPr>
          <p:cNvPr id="1033" name="Gruppo 1032">
            <a:extLst>
              <a:ext uri="{FF2B5EF4-FFF2-40B4-BE49-F238E27FC236}">
                <a16:creationId xmlns:a16="http://schemas.microsoft.com/office/drawing/2014/main" id="{05C33B84-78A9-0182-DF73-04BFA031DA47}"/>
              </a:ext>
            </a:extLst>
          </p:cNvPr>
          <p:cNvGrpSpPr/>
          <p:nvPr/>
        </p:nvGrpSpPr>
        <p:grpSpPr>
          <a:xfrm>
            <a:off x="5988826" y="2544294"/>
            <a:ext cx="7997588" cy="2444826"/>
            <a:chOff x="5988826" y="2544294"/>
            <a:chExt cx="7997588" cy="2444826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A7AF4D8F-DB34-3B00-1AC4-CEACD0748EBC}"/>
                </a:ext>
              </a:extLst>
            </p:cNvPr>
            <p:cNvSpPr/>
            <p:nvPr/>
          </p:nvSpPr>
          <p:spPr>
            <a:xfrm>
              <a:off x="9053141" y="2544294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E53935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solidFill>
                  <a:srgbClr val="4CAF50"/>
                </a:solidFill>
              </a:endParaRPr>
            </a:p>
          </p:txBody>
        </p:sp>
        <p:sp>
          <p:nvSpPr>
            <p:cNvPr id="1029" name="CasellaDiTesto 1028">
              <a:extLst>
                <a:ext uri="{FF2B5EF4-FFF2-40B4-BE49-F238E27FC236}">
                  <a16:creationId xmlns:a16="http://schemas.microsoft.com/office/drawing/2014/main" id="{944B3A65-555E-65D6-02B1-FD047DA83EBB}"/>
                </a:ext>
              </a:extLst>
            </p:cNvPr>
            <p:cNvSpPr txBox="1"/>
            <p:nvPr/>
          </p:nvSpPr>
          <p:spPr>
            <a:xfrm>
              <a:off x="5988826" y="4527455"/>
              <a:ext cx="7997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>
                  <a:solidFill>
                    <a:srgbClr val="E5393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Target</a:t>
              </a:r>
            </a:p>
          </p:txBody>
        </p:sp>
        <p:pic>
          <p:nvPicPr>
            <p:cNvPr id="1032" name="Elemento grafico 1031" descr="Tiro a segno con riempimento a tinta unita">
              <a:extLst>
                <a:ext uri="{FF2B5EF4-FFF2-40B4-BE49-F238E27FC236}">
                  <a16:creationId xmlns:a16="http://schemas.microsoft.com/office/drawing/2014/main" id="{CBD103C0-4315-6B10-798F-66CAE3A25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41483" y="2832636"/>
              <a:ext cx="1192724" cy="1192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500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0E2F92D4-26FD-BC3C-D2BF-58C13899F220}"/>
              </a:ext>
            </a:extLst>
          </p:cNvPr>
          <p:cNvGrpSpPr>
            <a:grpSpLocks noChangeAspect="1"/>
          </p:cNvGrpSpPr>
          <p:nvPr/>
        </p:nvGrpSpPr>
        <p:grpSpPr>
          <a:xfrm>
            <a:off x="9301564" y="2608112"/>
            <a:ext cx="3998796" cy="1360912"/>
            <a:chOff x="1940257" y="2544295"/>
            <a:chExt cx="7997588" cy="2721823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A75C2261-71D4-97FF-D0CF-083235018B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0257" y="2544295"/>
              <a:ext cx="7997588" cy="2721823"/>
              <a:chOff x="1940257" y="2544295"/>
              <a:chExt cx="7997588" cy="2721823"/>
            </a:xfrm>
          </p:grpSpPr>
          <p:sp>
            <p:nvSpPr>
              <p:cNvPr id="4" name="Figura a mano libera: forma 3">
                <a:extLst>
                  <a:ext uri="{FF2B5EF4-FFF2-40B4-BE49-F238E27FC236}">
                    <a16:creationId xmlns:a16="http://schemas.microsoft.com/office/drawing/2014/main" id="{2CDA3CF5-C313-B478-E6E1-333B2BD725B1}"/>
                  </a:ext>
                </a:extLst>
              </p:cNvPr>
              <p:cNvSpPr/>
              <p:nvPr/>
            </p:nvSpPr>
            <p:spPr>
              <a:xfrm>
                <a:off x="4956537" y="2544295"/>
                <a:ext cx="1769409" cy="176940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solidFill>
                <a:srgbClr val="FFB73C"/>
              </a:solidFill>
              <a:ln w="101600" cap="rnd">
                <a:noFill/>
                <a:prstDash val="sysDash"/>
              </a:ln>
              <a:effectLst>
                <a:outerShdw dist="103351" dir="2700000" algn="tl">
                  <a:srgbClr val="808080">
                    <a:alpha val="20000"/>
                  </a:srgbClr>
                </a:outerShdw>
              </a:effectLst>
            </p:spPr>
            <p:txBody>
              <a:bodyPr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/>
              </a:p>
            </p:txBody>
          </p:sp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933DE52-8639-49CE-2373-0BE7894A226D}"/>
                  </a:ext>
                </a:extLst>
              </p:cNvPr>
              <p:cNvSpPr txBox="1"/>
              <p:nvPr/>
            </p:nvSpPr>
            <p:spPr>
              <a:xfrm>
                <a:off x="1940257" y="4527454"/>
                <a:ext cx="799758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>
                    <a:solidFill>
                      <a:srgbClr val="FFE2B3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Competitor</a:t>
                </a:r>
                <a:endParaRPr lang="it-IT" sz="2400" b="1">
                  <a:solidFill>
                    <a:srgbClr val="FFE2B3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pic>
          <p:nvPicPr>
            <p:cNvPr id="9" name="Elemento grafico 8" descr="Scherma con riempimento a tinta unita">
              <a:extLst>
                <a:ext uri="{FF2B5EF4-FFF2-40B4-BE49-F238E27FC236}">
                  <a16:creationId xmlns:a16="http://schemas.microsoft.com/office/drawing/2014/main" id="{5578893D-1825-8707-BA85-D6F6B5F4A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7164" y="2864923"/>
              <a:ext cx="1128154" cy="1128154"/>
            </a:xfrm>
            <a:prstGeom prst="rect">
              <a:avLst/>
            </a:prstGeom>
          </p:spPr>
        </p:pic>
      </p:grpSp>
      <p:pic>
        <p:nvPicPr>
          <p:cNvPr id="18" name="Immagine 17">
            <a:extLst>
              <a:ext uri="{FF2B5EF4-FFF2-40B4-BE49-F238E27FC236}">
                <a16:creationId xmlns:a16="http://schemas.microsoft.com/office/drawing/2014/main" id="{F173E9B5-6BD5-8CDA-4357-4A0D40E5A8E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699845" y="2490463"/>
            <a:ext cx="1492155" cy="110922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AD2590E-C234-66C1-9A35-4ED7A3E8FD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B4823-102F-4AA3-BA82-ECC41B699E5B}" type="slidenum">
              <a:rPr lang="it-IT" smtClean="0"/>
              <a:pPr/>
              <a:t>4</a:t>
            </a:fld>
            <a:endParaRPr 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270C5143-ADE2-31B0-3915-CE1B2EC8B4DF}"/>
              </a:ext>
            </a:extLst>
          </p:cNvPr>
          <p:cNvGrpSpPr>
            <a:grpSpLocks noChangeAspect="1"/>
          </p:cNvGrpSpPr>
          <p:nvPr/>
        </p:nvGrpSpPr>
        <p:grpSpPr>
          <a:xfrm>
            <a:off x="9301561" y="313275"/>
            <a:ext cx="3998796" cy="1360914"/>
            <a:chOff x="-2156347" y="2544295"/>
            <a:chExt cx="7997588" cy="2721826"/>
          </a:xfrm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B6A5F9C1-CBA4-BBAB-651F-AA30B2344807}"/>
                </a:ext>
              </a:extLst>
            </p:cNvPr>
            <p:cNvSpPr/>
            <p:nvPr/>
          </p:nvSpPr>
          <p:spPr>
            <a:xfrm>
              <a:off x="957743" y="2544295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374D5A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8B2EB9DA-CB78-EBD0-544D-5348275977D8}"/>
                </a:ext>
              </a:extLst>
            </p:cNvPr>
            <p:cNvSpPr txBox="1"/>
            <p:nvPr/>
          </p:nvSpPr>
          <p:spPr>
            <a:xfrm>
              <a:off x="-2156347" y="4527457"/>
              <a:ext cx="79975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rgbClr val="374D5A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Esigenza</a:t>
              </a:r>
              <a:endParaRPr lang="it-IT" sz="2400" b="1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7" name="Elemento grafico 6" descr="Punto interrogativo con riempimento a tinta unita">
              <a:extLst>
                <a:ext uri="{FF2B5EF4-FFF2-40B4-BE49-F238E27FC236}">
                  <a16:creationId xmlns:a16="http://schemas.microsoft.com/office/drawing/2014/main" id="{52E2840C-0393-EADC-2DD8-D56CC23FB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71495" y="2758047"/>
              <a:ext cx="1341905" cy="1341905"/>
            </a:xfrm>
            <a:prstGeom prst="rect">
              <a:avLst/>
            </a:prstGeom>
          </p:spPr>
        </p:pic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4E06BB9E-FCBE-A817-D50C-632E1EA60929}"/>
              </a:ext>
            </a:extLst>
          </p:cNvPr>
          <p:cNvGrpSpPr>
            <a:grpSpLocks noChangeAspect="1"/>
          </p:cNvGrpSpPr>
          <p:nvPr/>
        </p:nvGrpSpPr>
        <p:grpSpPr>
          <a:xfrm>
            <a:off x="9252660" y="4672566"/>
            <a:ext cx="3998796" cy="1360914"/>
            <a:chOff x="5988826" y="2544294"/>
            <a:chExt cx="7997588" cy="2721826"/>
          </a:xfrm>
        </p:grpSpPr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57BC9298-10FD-67FE-183A-3BA3EC9D9737}"/>
                </a:ext>
              </a:extLst>
            </p:cNvPr>
            <p:cNvSpPr/>
            <p:nvPr/>
          </p:nvSpPr>
          <p:spPr>
            <a:xfrm>
              <a:off x="9053141" y="2544294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E53935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solidFill>
                  <a:srgbClr val="4CAF50"/>
                </a:solidFill>
              </a:endParaRPr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F0FA48D3-1425-5B0D-4563-CB4233460293}"/>
                </a:ext>
              </a:extLst>
            </p:cNvPr>
            <p:cNvSpPr txBox="1"/>
            <p:nvPr/>
          </p:nvSpPr>
          <p:spPr>
            <a:xfrm>
              <a:off x="5988826" y="4527456"/>
              <a:ext cx="79975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rgbClr val="E5393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Target</a:t>
              </a:r>
              <a:endParaRPr lang="it-IT" sz="2400" b="1">
                <a:solidFill>
                  <a:srgbClr val="E53935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23" name="Elemento grafico 22" descr="Tiro a segno con riempimento a tinta unita">
              <a:extLst>
                <a:ext uri="{FF2B5EF4-FFF2-40B4-BE49-F238E27FC236}">
                  <a16:creationId xmlns:a16="http://schemas.microsoft.com/office/drawing/2014/main" id="{DAE894D1-1F00-83ED-B48D-506C2E15A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41483" y="2832636"/>
              <a:ext cx="1192724" cy="1192724"/>
            </a:xfrm>
            <a:prstGeom prst="rect">
              <a:avLst/>
            </a:prstGeom>
          </p:spPr>
        </p:pic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2CCEE9A5-7C3E-67D4-52ED-362FD8771C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554881" y="4542910"/>
            <a:ext cx="1492155" cy="156363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91B6CC9-949E-2FC9-C0CE-4B38B9A143D2}"/>
              </a:ext>
            </a:extLst>
          </p:cNvPr>
          <p:cNvSpPr txBox="1"/>
          <p:nvPr/>
        </p:nvSpPr>
        <p:spPr>
          <a:xfrm>
            <a:off x="1261490" y="828615"/>
            <a:ext cx="7997588" cy="42863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800" dirty="0">
                <a:solidFill>
                  <a:srgbClr val="374D5A"/>
                </a:solidFill>
                <a:latin typeface="Poppins"/>
                <a:cs typeface="Poppins"/>
              </a:rPr>
              <a:t>Abbandono scolastico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800" dirty="0">
                <a:solidFill>
                  <a:srgbClr val="374D5A"/>
                </a:solidFill>
                <a:latin typeface="Poppins"/>
                <a:cs typeface="Poppins"/>
              </a:rPr>
              <a:t>Ansia di rimanere indietro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800" dirty="0">
                <a:solidFill>
                  <a:srgbClr val="374D5A"/>
                </a:solidFill>
                <a:latin typeface="Poppins"/>
                <a:cs typeface="Poppins"/>
              </a:rPr>
              <a:t>Favorire l’inclusione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800" dirty="0">
                <a:solidFill>
                  <a:srgbClr val="374D5A"/>
                </a:solidFill>
                <a:latin typeface="Poppins"/>
                <a:cs typeface="Poppins"/>
              </a:rPr>
              <a:t>Arricchire l’offerta formativa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800" dirty="0">
                <a:solidFill>
                  <a:srgbClr val="374D5A"/>
                </a:solidFill>
                <a:latin typeface="Poppins"/>
                <a:cs typeface="Poppins"/>
              </a:rPr>
              <a:t>Apprendimento dinamico</a:t>
            </a:r>
          </a:p>
        </p:txBody>
      </p:sp>
    </p:spTree>
    <p:extLst>
      <p:ext uri="{BB962C8B-B14F-4D97-AF65-F5344CB8AC3E}">
        <p14:creationId xmlns:p14="http://schemas.microsoft.com/office/powerpoint/2010/main" val="3722547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811A7-F19C-0AB4-8E24-18C76DF08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AA6BD181-FFC9-2B53-1FCC-E72E89AF230C}"/>
              </a:ext>
            </a:extLst>
          </p:cNvPr>
          <p:cNvGrpSpPr>
            <a:grpSpLocks noChangeAspect="1"/>
          </p:cNvGrpSpPr>
          <p:nvPr/>
        </p:nvGrpSpPr>
        <p:grpSpPr>
          <a:xfrm>
            <a:off x="9301564" y="2608112"/>
            <a:ext cx="3998796" cy="1360912"/>
            <a:chOff x="1940257" y="2544295"/>
            <a:chExt cx="7997588" cy="2721823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86FB865F-2B7D-C354-F809-72EC670027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0257" y="2544295"/>
              <a:ext cx="7997588" cy="2721823"/>
              <a:chOff x="1940257" y="2544295"/>
              <a:chExt cx="7997588" cy="2721823"/>
            </a:xfrm>
          </p:grpSpPr>
          <p:sp>
            <p:nvSpPr>
              <p:cNvPr id="4" name="Figura a mano libera: forma 3">
                <a:extLst>
                  <a:ext uri="{FF2B5EF4-FFF2-40B4-BE49-F238E27FC236}">
                    <a16:creationId xmlns:a16="http://schemas.microsoft.com/office/drawing/2014/main" id="{730C67F6-9D07-74CB-E084-ACE6971A9EB3}"/>
                  </a:ext>
                </a:extLst>
              </p:cNvPr>
              <p:cNvSpPr/>
              <p:nvPr/>
            </p:nvSpPr>
            <p:spPr>
              <a:xfrm>
                <a:off x="4956537" y="2544295"/>
                <a:ext cx="1769409" cy="176940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solidFill>
                <a:srgbClr val="FFB73C"/>
              </a:solidFill>
              <a:ln w="101600" cap="rnd">
                <a:noFill/>
                <a:prstDash val="sysDash"/>
              </a:ln>
              <a:effectLst>
                <a:outerShdw dist="103351" dir="2700000" algn="tl">
                  <a:srgbClr val="808080">
                    <a:alpha val="20000"/>
                  </a:srgbClr>
                </a:outerShdw>
              </a:effectLst>
            </p:spPr>
            <p:txBody>
              <a:bodyPr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/>
              </a:p>
            </p:txBody>
          </p:sp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C0DA339-6350-F234-DE96-F21456B1800F}"/>
                  </a:ext>
                </a:extLst>
              </p:cNvPr>
              <p:cNvSpPr txBox="1"/>
              <p:nvPr/>
            </p:nvSpPr>
            <p:spPr>
              <a:xfrm>
                <a:off x="1940257" y="4527454"/>
                <a:ext cx="799758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>
                    <a:solidFill>
                      <a:srgbClr val="FFE2B3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Competitor</a:t>
                </a:r>
                <a:endParaRPr lang="it-IT" sz="2400" b="1">
                  <a:solidFill>
                    <a:srgbClr val="FFE2B3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pic>
          <p:nvPicPr>
            <p:cNvPr id="9" name="Elemento grafico 8" descr="Scherma con riempimento a tinta unita">
              <a:extLst>
                <a:ext uri="{FF2B5EF4-FFF2-40B4-BE49-F238E27FC236}">
                  <a16:creationId xmlns:a16="http://schemas.microsoft.com/office/drawing/2014/main" id="{BD478567-4199-8E76-5D27-7CE90D336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7164" y="2864923"/>
              <a:ext cx="1128154" cy="1128154"/>
            </a:xfrm>
            <a:prstGeom prst="rect">
              <a:avLst/>
            </a:prstGeom>
          </p:spPr>
        </p:pic>
      </p:grpSp>
      <p:pic>
        <p:nvPicPr>
          <p:cNvPr id="18" name="Immagine 17">
            <a:extLst>
              <a:ext uri="{FF2B5EF4-FFF2-40B4-BE49-F238E27FC236}">
                <a16:creationId xmlns:a16="http://schemas.microsoft.com/office/drawing/2014/main" id="{7A7F9038-FAEE-14B4-E827-3ADA984F0FB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699845" y="2490463"/>
            <a:ext cx="1492155" cy="110922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7B1FD1C-60A5-67AF-18F9-53BC511E6E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B4823-102F-4AA3-BA82-ECC41B699E5B}" type="slidenum">
              <a:rPr lang="it-IT" smtClean="0"/>
              <a:pPr/>
              <a:t>5</a:t>
            </a:fld>
            <a:endParaRPr 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98231745-FA0D-1C55-A400-2AD53B235E4E}"/>
              </a:ext>
            </a:extLst>
          </p:cNvPr>
          <p:cNvGrpSpPr>
            <a:grpSpLocks noChangeAspect="1"/>
          </p:cNvGrpSpPr>
          <p:nvPr/>
        </p:nvGrpSpPr>
        <p:grpSpPr>
          <a:xfrm>
            <a:off x="9301561" y="313275"/>
            <a:ext cx="3998796" cy="1360914"/>
            <a:chOff x="-2156347" y="2544295"/>
            <a:chExt cx="7997588" cy="2721826"/>
          </a:xfrm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2C7D87BD-6CC7-EC63-92C0-AEE021101684}"/>
                </a:ext>
              </a:extLst>
            </p:cNvPr>
            <p:cNvSpPr/>
            <p:nvPr/>
          </p:nvSpPr>
          <p:spPr>
            <a:xfrm>
              <a:off x="957743" y="2544295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374D5A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A3EAA8B4-FBFD-3210-E06C-50C73D353521}"/>
                </a:ext>
              </a:extLst>
            </p:cNvPr>
            <p:cNvSpPr txBox="1"/>
            <p:nvPr/>
          </p:nvSpPr>
          <p:spPr>
            <a:xfrm>
              <a:off x="-2156347" y="4527457"/>
              <a:ext cx="79975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rgbClr val="374D5A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Esigenza</a:t>
              </a:r>
              <a:endParaRPr lang="it-IT" sz="2400" b="1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7" name="Elemento grafico 6" descr="Punto interrogativo con riempimento a tinta unita">
              <a:extLst>
                <a:ext uri="{FF2B5EF4-FFF2-40B4-BE49-F238E27FC236}">
                  <a16:creationId xmlns:a16="http://schemas.microsoft.com/office/drawing/2014/main" id="{5DBFED80-D0B5-1C98-81EE-22783CF3F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71495" y="2758047"/>
              <a:ext cx="1341905" cy="1341905"/>
            </a:xfrm>
            <a:prstGeom prst="rect">
              <a:avLst/>
            </a:prstGeom>
          </p:spPr>
        </p:pic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05FF3ED5-4E24-F669-75B0-301BBC41B51A}"/>
              </a:ext>
            </a:extLst>
          </p:cNvPr>
          <p:cNvGrpSpPr>
            <a:grpSpLocks noChangeAspect="1"/>
          </p:cNvGrpSpPr>
          <p:nvPr/>
        </p:nvGrpSpPr>
        <p:grpSpPr>
          <a:xfrm>
            <a:off x="9252660" y="4672566"/>
            <a:ext cx="3998796" cy="1360914"/>
            <a:chOff x="5988826" y="2544294"/>
            <a:chExt cx="7997588" cy="2721826"/>
          </a:xfrm>
        </p:grpSpPr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BBF83D82-705A-230E-A05A-1A2EDB46057F}"/>
                </a:ext>
              </a:extLst>
            </p:cNvPr>
            <p:cNvSpPr/>
            <p:nvPr/>
          </p:nvSpPr>
          <p:spPr>
            <a:xfrm>
              <a:off x="9053141" y="2544294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E53935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solidFill>
                  <a:srgbClr val="4CAF50"/>
                </a:solidFill>
              </a:endParaRPr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0C947DDE-AC0B-98C7-7C1E-4BBE076A17AE}"/>
                </a:ext>
              </a:extLst>
            </p:cNvPr>
            <p:cNvSpPr txBox="1"/>
            <p:nvPr/>
          </p:nvSpPr>
          <p:spPr>
            <a:xfrm>
              <a:off x="5988826" y="4527456"/>
              <a:ext cx="79975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rgbClr val="E5393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Target</a:t>
              </a:r>
              <a:endParaRPr lang="it-IT" sz="2400" b="1">
                <a:solidFill>
                  <a:srgbClr val="E53935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23" name="Elemento grafico 22" descr="Tiro a segno con riempimento a tinta unita">
              <a:extLst>
                <a:ext uri="{FF2B5EF4-FFF2-40B4-BE49-F238E27FC236}">
                  <a16:creationId xmlns:a16="http://schemas.microsoft.com/office/drawing/2014/main" id="{4086AB61-A26D-DA0B-8585-25272CF41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41483" y="2832636"/>
              <a:ext cx="1192724" cy="1192724"/>
            </a:xfrm>
            <a:prstGeom prst="rect">
              <a:avLst/>
            </a:prstGeom>
          </p:spPr>
        </p:pic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BCB03A88-0C07-9014-67D6-2119BC08FDA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657195" y="4602046"/>
            <a:ext cx="1492155" cy="156363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C7A795F-9D96-4D62-D8D5-2CE8974B23AA}"/>
              </a:ext>
            </a:extLst>
          </p:cNvPr>
          <p:cNvSpPr txBox="1"/>
          <p:nvPr/>
        </p:nvSpPr>
        <p:spPr>
          <a:xfrm>
            <a:off x="979886" y="347312"/>
            <a:ext cx="8611600" cy="5550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Il </a:t>
            </a:r>
            <a:r>
              <a:rPr lang="it-IT" sz="2000" b="1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Piano Nazionale Scuola Digitale </a:t>
            </a:r>
            <a:r>
              <a:rPr lang="it-IT" sz="2000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(PNSD) e i fondi del </a:t>
            </a:r>
            <a:r>
              <a:rPr lang="it-IT" sz="2000" b="1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PNRR </a:t>
            </a:r>
            <a:r>
              <a:rPr lang="it-IT" sz="2000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hanno stanziato risorse ingenti per la digitalizzazione: oltre 400 milioni di euro investiti dal 2015 al 2020 in formazione e dispositivi tecnologici.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Il nuovo </a:t>
            </a:r>
            <a:r>
              <a:rPr lang="it-IT" sz="2000" b="1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Piano Scuola 4.0 – FUTURA, </a:t>
            </a:r>
            <a:r>
              <a:rPr lang="it-IT" sz="2000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mira a trasformare 100.000 classi in ambienti di apprendimento innovativi.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Il </a:t>
            </a:r>
            <a:r>
              <a:rPr lang="it-IT" sz="2000" b="1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Ministro dell’Istruzione </a:t>
            </a:r>
            <a:r>
              <a:rPr lang="it-IT" sz="2000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 annunciato sperimentazioni di assistenti virtuali IA per alleggerire il carico amministrativo degli insegnanti.</a:t>
            </a:r>
          </a:p>
        </p:txBody>
      </p:sp>
    </p:spTree>
    <p:extLst>
      <p:ext uri="{BB962C8B-B14F-4D97-AF65-F5344CB8AC3E}">
        <p14:creationId xmlns:p14="http://schemas.microsoft.com/office/powerpoint/2010/main" val="2174176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FB6D8-FAE5-24C3-3824-1273BAA1B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EE2CF6B1-5963-AA1D-7D58-0187A3D85DE7}"/>
              </a:ext>
            </a:extLst>
          </p:cNvPr>
          <p:cNvGrpSpPr>
            <a:grpSpLocks noChangeAspect="1"/>
          </p:cNvGrpSpPr>
          <p:nvPr/>
        </p:nvGrpSpPr>
        <p:grpSpPr>
          <a:xfrm>
            <a:off x="9301564" y="2608112"/>
            <a:ext cx="3998796" cy="1360912"/>
            <a:chOff x="1940257" y="2544295"/>
            <a:chExt cx="7997588" cy="2721823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53294785-2A09-E500-D7B1-3B578A24A4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0257" y="2544295"/>
              <a:ext cx="7997588" cy="2721823"/>
              <a:chOff x="1940257" y="2544295"/>
              <a:chExt cx="7997588" cy="2721823"/>
            </a:xfrm>
          </p:grpSpPr>
          <p:sp>
            <p:nvSpPr>
              <p:cNvPr id="4" name="Figura a mano libera: forma 3">
                <a:extLst>
                  <a:ext uri="{FF2B5EF4-FFF2-40B4-BE49-F238E27FC236}">
                    <a16:creationId xmlns:a16="http://schemas.microsoft.com/office/drawing/2014/main" id="{29839E0E-7799-C3F5-F986-C86A1F6580E5}"/>
                  </a:ext>
                </a:extLst>
              </p:cNvPr>
              <p:cNvSpPr/>
              <p:nvPr/>
            </p:nvSpPr>
            <p:spPr>
              <a:xfrm>
                <a:off x="4956537" y="2544295"/>
                <a:ext cx="1769409" cy="176940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solidFill>
                <a:srgbClr val="FFB73C"/>
              </a:solidFill>
              <a:ln w="101600" cap="rnd">
                <a:noFill/>
                <a:prstDash val="sysDash"/>
              </a:ln>
              <a:effectLst>
                <a:outerShdw dist="103351" dir="2700000" algn="tl">
                  <a:srgbClr val="808080">
                    <a:alpha val="20000"/>
                  </a:srgbClr>
                </a:outerShdw>
              </a:effectLst>
            </p:spPr>
            <p:txBody>
              <a:bodyPr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/>
              </a:p>
            </p:txBody>
          </p:sp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CEF58B5-67F2-AEB4-88E3-0764EB764020}"/>
                  </a:ext>
                </a:extLst>
              </p:cNvPr>
              <p:cNvSpPr txBox="1"/>
              <p:nvPr/>
            </p:nvSpPr>
            <p:spPr>
              <a:xfrm>
                <a:off x="1940257" y="4527454"/>
                <a:ext cx="799758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>
                    <a:solidFill>
                      <a:srgbClr val="FFB73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Competitor</a:t>
                </a:r>
                <a:endParaRPr lang="it-IT" sz="2400" b="1">
                  <a:solidFill>
                    <a:srgbClr val="FFB73C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pic>
          <p:nvPicPr>
            <p:cNvPr id="9" name="Elemento grafico 8" descr="Scherma con riempimento a tinta unita">
              <a:extLst>
                <a:ext uri="{FF2B5EF4-FFF2-40B4-BE49-F238E27FC236}">
                  <a16:creationId xmlns:a16="http://schemas.microsoft.com/office/drawing/2014/main" id="{77399A45-893E-37C9-88E5-3626B765A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7164" y="2864923"/>
              <a:ext cx="1128154" cy="1128154"/>
            </a:xfrm>
            <a:prstGeom prst="rect">
              <a:avLst/>
            </a:prstGeom>
          </p:spPr>
        </p:pic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8D97A27-6AA7-8A55-4833-F0A0376A85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B4823-102F-4AA3-BA82-ECC41B699E5B}" type="slidenum">
              <a:rPr lang="it-IT" smtClean="0"/>
              <a:pPr/>
              <a:t>6</a:t>
            </a:fld>
            <a:endParaRPr 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A4D796E-9BCC-998D-305F-E659473041F9}"/>
              </a:ext>
            </a:extLst>
          </p:cNvPr>
          <p:cNvGrpSpPr>
            <a:grpSpLocks noChangeAspect="1"/>
          </p:cNvGrpSpPr>
          <p:nvPr/>
        </p:nvGrpSpPr>
        <p:grpSpPr>
          <a:xfrm>
            <a:off x="9301561" y="313275"/>
            <a:ext cx="3998796" cy="1360914"/>
            <a:chOff x="-2156347" y="2544295"/>
            <a:chExt cx="7997588" cy="2721826"/>
          </a:xfrm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942A2625-2156-3E13-042C-128EBD2E8759}"/>
                </a:ext>
              </a:extLst>
            </p:cNvPr>
            <p:cNvSpPr/>
            <p:nvPr/>
          </p:nvSpPr>
          <p:spPr>
            <a:xfrm>
              <a:off x="957743" y="2544295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374D5A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7942A6C2-5F9F-4525-374D-785F7ADE03B3}"/>
                </a:ext>
              </a:extLst>
            </p:cNvPr>
            <p:cNvSpPr txBox="1"/>
            <p:nvPr/>
          </p:nvSpPr>
          <p:spPr>
            <a:xfrm>
              <a:off x="-2156347" y="4527457"/>
              <a:ext cx="79975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rgbClr val="B1C4C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Esigenza</a:t>
              </a:r>
              <a:endParaRPr lang="it-IT" sz="2400" b="1">
                <a:solidFill>
                  <a:srgbClr val="B1C4C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7" name="Elemento grafico 6" descr="Punto interrogativo con riempimento a tinta unita">
              <a:extLst>
                <a:ext uri="{FF2B5EF4-FFF2-40B4-BE49-F238E27FC236}">
                  <a16:creationId xmlns:a16="http://schemas.microsoft.com/office/drawing/2014/main" id="{E9067DA5-BAA8-6563-02B0-7A7521986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71495" y="2758047"/>
              <a:ext cx="1341905" cy="1341905"/>
            </a:xfrm>
            <a:prstGeom prst="rect">
              <a:avLst/>
            </a:prstGeom>
          </p:spPr>
        </p:pic>
      </p:grpSp>
      <p:pic>
        <p:nvPicPr>
          <p:cNvPr id="18" name="Immagine 17">
            <a:extLst>
              <a:ext uri="{FF2B5EF4-FFF2-40B4-BE49-F238E27FC236}">
                <a16:creationId xmlns:a16="http://schemas.microsoft.com/office/drawing/2014/main" id="{7E5618EF-618F-C064-BE37-CC66EEA0A62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0821106" y="313274"/>
            <a:ext cx="1370894" cy="1019087"/>
          </a:xfrm>
          <a:prstGeom prst="rect">
            <a:avLst/>
          </a:prstGeom>
        </p:spPr>
      </p:pic>
      <p:grpSp>
        <p:nvGrpSpPr>
          <p:cNvPr id="16" name="Gruppo 15">
            <a:extLst>
              <a:ext uri="{FF2B5EF4-FFF2-40B4-BE49-F238E27FC236}">
                <a16:creationId xmlns:a16="http://schemas.microsoft.com/office/drawing/2014/main" id="{13CEB853-862F-9FFB-B696-7C6FED2ECD2A}"/>
              </a:ext>
            </a:extLst>
          </p:cNvPr>
          <p:cNvGrpSpPr>
            <a:grpSpLocks noChangeAspect="1"/>
          </p:cNvGrpSpPr>
          <p:nvPr/>
        </p:nvGrpSpPr>
        <p:grpSpPr>
          <a:xfrm>
            <a:off x="9252660" y="4672566"/>
            <a:ext cx="3998796" cy="1360914"/>
            <a:chOff x="5988826" y="2544294"/>
            <a:chExt cx="7997588" cy="2721826"/>
          </a:xfrm>
        </p:grpSpPr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F6B2F2C7-61E1-4A71-8A51-438C59139194}"/>
                </a:ext>
              </a:extLst>
            </p:cNvPr>
            <p:cNvSpPr/>
            <p:nvPr/>
          </p:nvSpPr>
          <p:spPr>
            <a:xfrm>
              <a:off x="9053141" y="2544294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E53935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solidFill>
                  <a:srgbClr val="4CAF50"/>
                </a:solidFill>
              </a:endParaRP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30E039CB-66DF-98F1-90A5-A9AF98B02E9E}"/>
                </a:ext>
              </a:extLst>
            </p:cNvPr>
            <p:cNvSpPr txBox="1"/>
            <p:nvPr/>
          </p:nvSpPr>
          <p:spPr>
            <a:xfrm>
              <a:off x="5988826" y="4527456"/>
              <a:ext cx="79975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rgbClr val="E5393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Target</a:t>
              </a:r>
            </a:p>
          </p:txBody>
        </p:sp>
        <p:pic>
          <p:nvPicPr>
            <p:cNvPr id="21" name="Elemento grafico 20" descr="Tiro a segno con riempimento a tinta unita">
              <a:extLst>
                <a:ext uri="{FF2B5EF4-FFF2-40B4-BE49-F238E27FC236}">
                  <a16:creationId xmlns:a16="http://schemas.microsoft.com/office/drawing/2014/main" id="{8A43355A-8A49-6399-0EA2-082DAB1B7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41483" y="2832636"/>
              <a:ext cx="1192724" cy="1192724"/>
            </a:xfrm>
            <a:prstGeom prst="rect">
              <a:avLst/>
            </a:prstGeom>
          </p:spPr>
        </p:pic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21D06FF6-A2EE-9031-E852-F38114CF3EE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0505978" y="4491756"/>
            <a:ext cx="1492155" cy="1563630"/>
          </a:xfrm>
          <a:prstGeom prst="rect">
            <a:avLst/>
          </a:prstGeom>
        </p:spPr>
      </p:pic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542C710B-83B6-B0FC-31AC-618F8722A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104555"/>
              </p:ext>
            </p:extLst>
          </p:nvPr>
        </p:nvGraphicFramePr>
        <p:xfrm>
          <a:off x="657905" y="1091103"/>
          <a:ext cx="9018552" cy="458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6772">
                  <a:extLst>
                    <a:ext uri="{9D8B030D-6E8A-4147-A177-3AD203B41FA5}">
                      <a16:colId xmlns:a16="http://schemas.microsoft.com/office/drawing/2014/main" val="3167514815"/>
                    </a:ext>
                  </a:extLst>
                </a:gridCol>
                <a:gridCol w="1671813">
                  <a:extLst>
                    <a:ext uri="{9D8B030D-6E8A-4147-A177-3AD203B41FA5}">
                      <a16:colId xmlns:a16="http://schemas.microsoft.com/office/drawing/2014/main" val="1680996182"/>
                    </a:ext>
                  </a:extLst>
                </a:gridCol>
                <a:gridCol w="1734231">
                  <a:extLst>
                    <a:ext uri="{9D8B030D-6E8A-4147-A177-3AD203B41FA5}">
                      <a16:colId xmlns:a16="http://schemas.microsoft.com/office/drawing/2014/main" val="1117549764"/>
                    </a:ext>
                  </a:extLst>
                </a:gridCol>
                <a:gridCol w="1477868">
                  <a:extLst>
                    <a:ext uri="{9D8B030D-6E8A-4147-A177-3AD203B41FA5}">
                      <a16:colId xmlns:a16="http://schemas.microsoft.com/office/drawing/2014/main" val="216907005"/>
                    </a:ext>
                  </a:extLst>
                </a:gridCol>
                <a:gridCol w="1477868">
                  <a:extLst>
                    <a:ext uri="{9D8B030D-6E8A-4147-A177-3AD203B41FA5}">
                      <a16:colId xmlns:a16="http://schemas.microsoft.com/office/drawing/2014/main" val="4278364811"/>
                    </a:ext>
                  </a:extLst>
                </a:gridCol>
              </a:tblGrid>
              <a:tr h="120636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rgbClr val="374D5A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  <a:p>
                      <a:endParaRPr lang="it-IT"/>
                    </a:p>
                    <a:p>
                      <a:endParaRPr lang="it-IT"/>
                    </a:p>
                    <a:p>
                      <a:endParaRPr lang="it-IT"/>
                    </a:p>
                  </a:txBody>
                  <a:tcPr>
                    <a:solidFill>
                      <a:srgbClr val="374D5A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rgbClr val="374D5A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rgbClr val="374D5A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rgbClr val="374D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717653"/>
                  </a:ext>
                </a:extLst>
              </a:tr>
              <a:tr h="371188">
                <a:tc>
                  <a:txBody>
                    <a:bodyPr/>
                    <a:lstStyle/>
                    <a:p>
                      <a:r>
                        <a:rPr lang="it-IT" sz="2000" b="1"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Topic Modeling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073011"/>
                  </a:ext>
                </a:extLst>
              </a:tr>
              <a:tr h="3711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b="1"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Summarizing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548489"/>
                  </a:ext>
                </a:extLst>
              </a:tr>
              <a:tr h="5511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b="1" dirty="0"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Test di Autovalutazione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816902"/>
                  </a:ext>
                </a:extLst>
              </a:tr>
              <a:tr h="371188">
                <a:tc>
                  <a:txBody>
                    <a:bodyPr/>
                    <a:lstStyle/>
                    <a:p>
                      <a:r>
                        <a:rPr lang="it-IT" sz="2000" b="1" dirty="0"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Multilingua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051775"/>
                  </a:ext>
                </a:extLst>
              </a:tr>
              <a:tr h="371188">
                <a:tc>
                  <a:txBody>
                    <a:bodyPr/>
                    <a:lstStyle/>
                    <a:p>
                      <a:r>
                        <a:rPr lang="it-IT" sz="2000" b="1"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Question Answering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770929"/>
                  </a:ext>
                </a:extLst>
              </a:tr>
              <a:tr h="371188">
                <a:tc>
                  <a:txBody>
                    <a:bodyPr/>
                    <a:lstStyle/>
                    <a:p>
                      <a:r>
                        <a:rPr lang="it-IT" sz="2000" b="1" dirty="0"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B2B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363744"/>
                  </a:ext>
                </a:extLst>
              </a:tr>
              <a:tr h="371188">
                <a:tc>
                  <a:txBody>
                    <a:bodyPr/>
                    <a:lstStyle/>
                    <a:p>
                      <a:r>
                        <a:rPr lang="it-IT" sz="2000" b="1" dirty="0"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Protezione dati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969249"/>
                  </a:ext>
                </a:extLst>
              </a:tr>
            </a:tbl>
          </a:graphicData>
        </a:graphic>
      </p:graphicFrame>
      <p:grpSp>
        <p:nvGrpSpPr>
          <p:cNvPr id="24" name="Gruppo 23">
            <a:extLst>
              <a:ext uri="{FF2B5EF4-FFF2-40B4-BE49-F238E27FC236}">
                <a16:creationId xmlns:a16="http://schemas.microsoft.com/office/drawing/2014/main" id="{7691838D-7FC7-2887-D07F-F7D44011E555}"/>
              </a:ext>
            </a:extLst>
          </p:cNvPr>
          <p:cNvGrpSpPr/>
          <p:nvPr/>
        </p:nvGrpSpPr>
        <p:grpSpPr>
          <a:xfrm>
            <a:off x="3632903" y="1317073"/>
            <a:ext cx="844830" cy="4380660"/>
            <a:chOff x="4208360" y="1960607"/>
            <a:chExt cx="844830" cy="4380660"/>
          </a:xfrm>
        </p:grpSpPr>
        <p:pic>
          <p:nvPicPr>
            <p:cNvPr id="25" name="Picture 2" descr="Algor Education - Crunchbase Company Profile &amp; Funding">
              <a:extLst>
                <a:ext uri="{FF2B5EF4-FFF2-40B4-BE49-F238E27FC236}">
                  <a16:creationId xmlns:a16="http://schemas.microsoft.com/office/drawing/2014/main" id="{1B4A9DDD-A735-B10B-4A3D-F9B7CAB91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8360" y="1960607"/>
              <a:ext cx="844830" cy="844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Elemento grafico 25" descr="Segno di spunta con riempimento a tinta unita">
              <a:extLst>
                <a:ext uri="{FF2B5EF4-FFF2-40B4-BE49-F238E27FC236}">
                  <a16:creationId xmlns:a16="http://schemas.microsoft.com/office/drawing/2014/main" id="{3B7E5A00-4644-E1D9-FF30-0BE7F9A0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02175" y="3267131"/>
              <a:ext cx="457200" cy="457200"/>
            </a:xfrm>
            <a:prstGeom prst="rect">
              <a:avLst/>
            </a:prstGeom>
          </p:spPr>
        </p:pic>
        <p:pic>
          <p:nvPicPr>
            <p:cNvPr id="27" name="Elemento grafico 26" descr="Segno di spunta con riempimento a tinta unita">
              <a:extLst>
                <a:ext uri="{FF2B5EF4-FFF2-40B4-BE49-F238E27FC236}">
                  <a16:creationId xmlns:a16="http://schemas.microsoft.com/office/drawing/2014/main" id="{CD14A226-3EB9-2A1D-AF0D-9FC92BAF9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02175" y="3805486"/>
              <a:ext cx="457200" cy="457200"/>
            </a:xfrm>
            <a:prstGeom prst="rect">
              <a:avLst/>
            </a:prstGeom>
          </p:spPr>
        </p:pic>
        <p:pic>
          <p:nvPicPr>
            <p:cNvPr id="28" name="Elemento grafico 27" descr="Segno di spunta con riempimento a tinta unita">
              <a:extLst>
                <a:ext uri="{FF2B5EF4-FFF2-40B4-BE49-F238E27FC236}">
                  <a16:creationId xmlns:a16="http://schemas.microsoft.com/office/drawing/2014/main" id="{7668E9D7-AACD-841C-FB78-773A85DDB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02175" y="2885867"/>
              <a:ext cx="457200" cy="457200"/>
            </a:xfrm>
            <a:prstGeom prst="rect">
              <a:avLst/>
            </a:prstGeom>
          </p:spPr>
        </p:pic>
        <p:pic>
          <p:nvPicPr>
            <p:cNvPr id="29" name="Elemento grafico 28" descr="Segno di spunta con riempimento a tinta unita">
              <a:extLst>
                <a:ext uri="{FF2B5EF4-FFF2-40B4-BE49-F238E27FC236}">
                  <a16:creationId xmlns:a16="http://schemas.microsoft.com/office/drawing/2014/main" id="{07A78002-D9F5-FFC6-BECE-B2CACD72E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02175" y="5884067"/>
              <a:ext cx="457200" cy="457200"/>
            </a:xfrm>
            <a:prstGeom prst="rect">
              <a:avLst/>
            </a:prstGeom>
          </p:spPr>
        </p:pic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814BA3B1-3B58-012E-43E8-B0D8FF1B4830}"/>
              </a:ext>
            </a:extLst>
          </p:cNvPr>
          <p:cNvGrpSpPr/>
          <p:nvPr/>
        </p:nvGrpSpPr>
        <p:grpSpPr>
          <a:xfrm>
            <a:off x="5169884" y="1299265"/>
            <a:ext cx="1209609" cy="3398266"/>
            <a:chOff x="6752842" y="1974254"/>
            <a:chExt cx="1209609" cy="3398266"/>
          </a:xfrm>
        </p:grpSpPr>
        <p:pic>
          <p:nvPicPr>
            <p:cNvPr id="31" name="Picture 4" descr="Risultato immagine per Otter.ai ">
              <a:extLst>
                <a:ext uri="{FF2B5EF4-FFF2-40B4-BE49-F238E27FC236}">
                  <a16:creationId xmlns:a16="http://schemas.microsoft.com/office/drawing/2014/main" id="{C29F8FAC-EA03-CF8F-42E1-48C3A8175F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2842" y="1974254"/>
              <a:ext cx="1209609" cy="857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Elemento grafico 31" descr="Segno di spunta con riempimento a tinta unita">
              <a:extLst>
                <a:ext uri="{FF2B5EF4-FFF2-40B4-BE49-F238E27FC236}">
                  <a16:creationId xmlns:a16="http://schemas.microsoft.com/office/drawing/2014/main" id="{4F8281A0-A401-F86E-1198-F2150B267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29046" y="4915320"/>
              <a:ext cx="457200" cy="457200"/>
            </a:xfrm>
            <a:prstGeom prst="rect">
              <a:avLst/>
            </a:prstGeom>
          </p:spPr>
        </p:pic>
        <p:pic>
          <p:nvPicPr>
            <p:cNvPr id="33" name="Elemento grafico 32" descr="Segno di spunta con riempimento a tinta unita">
              <a:extLst>
                <a:ext uri="{FF2B5EF4-FFF2-40B4-BE49-F238E27FC236}">
                  <a16:creationId xmlns:a16="http://schemas.microsoft.com/office/drawing/2014/main" id="{7B8AB683-38A0-DA55-173C-0B1242714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29047" y="2930295"/>
              <a:ext cx="457200" cy="457200"/>
            </a:xfrm>
            <a:prstGeom prst="rect">
              <a:avLst/>
            </a:prstGeom>
          </p:spPr>
        </p:pic>
        <p:pic>
          <p:nvPicPr>
            <p:cNvPr id="34" name="Elemento grafico 33" descr="Segno di spunta con riempimento a tinta unita">
              <a:extLst>
                <a:ext uri="{FF2B5EF4-FFF2-40B4-BE49-F238E27FC236}">
                  <a16:creationId xmlns:a16="http://schemas.microsoft.com/office/drawing/2014/main" id="{9965299C-0798-1D36-969A-10F28C31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29047" y="3268034"/>
              <a:ext cx="457200" cy="457200"/>
            </a:xfrm>
            <a:prstGeom prst="rect">
              <a:avLst/>
            </a:prstGeom>
          </p:spPr>
        </p:pic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EC091B13-7EF6-5731-5A54-355F4794E231}"/>
              </a:ext>
            </a:extLst>
          </p:cNvPr>
          <p:cNvGrpSpPr/>
          <p:nvPr/>
        </p:nvGrpSpPr>
        <p:grpSpPr>
          <a:xfrm>
            <a:off x="6888016" y="1303425"/>
            <a:ext cx="1009595" cy="3387662"/>
            <a:chOff x="6306018" y="1974254"/>
            <a:chExt cx="1009595" cy="3387662"/>
          </a:xfrm>
        </p:grpSpPr>
        <p:pic>
          <p:nvPicPr>
            <p:cNvPr id="36" name="Picture 6" descr="Risultato immagine per MindGrasp.ai">
              <a:extLst>
                <a:ext uri="{FF2B5EF4-FFF2-40B4-BE49-F238E27FC236}">
                  <a16:creationId xmlns:a16="http://schemas.microsoft.com/office/drawing/2014/main" id="{98E6E3B5-30A0-5240-5451-C0D2A6E02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6018" y="1974254"/>
              <a:ext cx="1009595" cy="857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Elemento grafico 36" descr="Segno di spunta con riempimento a tinta unita">
              <a:extLst>
                <a:ext uri="{FF2B5EF4-FFF2-40B4-BE49-F238E27FC236}">
                  <a16:creationId xmlns:a16="http://schemas.microsoft.com/office/drawing/2014/main" id="{0836CC34-E5A5-E100-EBA9-0B738318A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574939" y="2926135"/>
              <a:ext cx="457200" cy="457200"/>
            </a:xfrm>
            <a:prstGeom prst="rect">
              <a:avLst/>
            </a:prstGeom>
          </p:spPr>
        </p:pic>
        <p:pic>
          <p:nvPicPr>
            <p:cNvPr id="38" name="Elemento grafico 37" descr="Segno di spunta con riempimento a tinta unita">
              <a:extLst>
                <a:ext uri="{FF2B5EF4-FFF2-40B4-BE49-F238E27FC236}">
                  <a16:creationId xmlns:a16="http://schemas.microsoft.com/office/drawing/2014/main" id="{57FE0421-C630-2063-C8EA-C82D2EBB4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564731" y="4904716"/>
              <a:ext cx="457200" cy="457200"/>
            </a:xfrm>
            <a:prstGeom prst="rect">
              <a:avLst/>
            </a:prstGeom>
          </p:spPr>
        </p:pic>
        <p:pic>
          <p:nvPicPr>
            <p:cNvPr id="39" name="Elemento grafico 38" descr="Segno di spunta con riempimento a tinta unita">
              <a:extLst>
                <a:ext uri="{FF2B5EF4-FFF2-40B4-BE49-F238E27FC236}">
                  <a16:creationId xmlns:a16="http://schemas.microsoft.com/office/drawing/2014/main" id="{CD1F07C4-1942-A185-AD51-517B955FE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564731" y="3280778"/>
              <a:ext cx="457200" cy="457200"/>
            </a:xfrm>
            <a:prstGeom prst="rect">
              <a:avLst/>
            </a:prstGeom>
          </p:spPr>
        </p:pic>
      </p:grpSp>
      <p:pic>
        <p:nvPicPr>
          <p:cNvPr id="40" name="Immagine 39">
            <a:extLst>
              <a:ext uri="{FF2B5EF4-FFF2-40B4-BE49-F238E27FC236}">
                <a16:creationId xmlns:a16="http://schemas.microsoft.com/office/drawing/2014/main" id="{EFC264D7-AD9F-2A42-CC3C-DA3D9ECD5F3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16912" t="18477" r="17608" b="18723"/>
          <a:stretch/>
        </p:blipFill>
        <p:spPr>
          <a:xfrm>
            <a:off x="8419208" y="1299265"/>
            <a:ext cx="893782" cy="857203"/>
          </a:xfrm>
          <a:prstGeom prst="roundRect">
            <a:avLst/>
          </a:prstGeom>
        </p:spPr>
      </p:pic>
      <p:pic>
        <p:nvPicPr>
          <p:cNvPr id="41" name="Elemento grafico 40" descr="Segno di spunta con riempimento a tinta unita">
            <a:extLst>
              <a:ext uri="{FF2B5EF4-FFF2-40B4-BE49-F238E27FC236}">
                <a16:creationId xmlns:a16="http://schemas.microsoft.com/office/drawing/2014/main" id="{C4790D1F-5C8D-4E26-D44F-61C03C0EB3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11122" y="2228685"/>
            <a:ext cx="457200" cy="457200"/>
          </a:xfrm>
          <a:prstGeom prst="rect">
            <a:avLst/>
          </a:prstGeom>
        </p:spPr>
      </p:pic>
      <p:pic>
        <p:nvPicPr>
          <p:cNvPr id="42" name="Elemento grafico 41" descr="Segno di spunta con riempimento a tinta unita">
            <a:extLst>
              <a:ext uri="{FF2B5EF4-FFF2-40B4-BE49-F238E27FC236}">
                <a16:creationId xmlns:a16="http://schemas.microsoft.com/office/drawing/2014/main" id="{0157B7C2-4E92-4ADF-B562-D65ECD4378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27291" y="2593045"/>
            <a:ext cx="457200" cy="457200"/>
          </a:xfrm>
          <a:prstGeom prst="rect">
            <a:avLst/>
          </a:prstGeom>
        </p:spPr>
      </p:pic>
      <p:pic>
        <p:nvPicPr>
          <p:cNvPr id="43" name="Elemento grafico 42" descr="Segno di spunta con riempimento a tinta unita">
            <a:extLst>
              <a:ext uri="{FF2B5EF4-FFF2-40B4-BE49-F238E27FC236}">
                <a16:creationId xmlns:a16="http://schemas.microsoft.com/office/drawing/2014/main" id="{18F599D7-5C67-5ED1-5BA8-9A211F9AAF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27291" y="3234230"/>
            <a:ext cx="457200" cy="457200"/>
          </a:xfrm>
          <a:prstGeom prst="rect">
            <a:avLst/>
          </a:prstGeom>
        </p:spPr>
      </p:pic>
      <p:pic>
        <p:nvPicPr>
          <p:cNvPr id="44" name="Elemento grafico 43" descr="Segno di spunta con riempimento a tinta unita">
            <a:extLst>
              <a:ext uri="{FF2B5EF4-FFF2-40B4-BE49-F238E27FC236}">
                <a16:creationId xmlns:a16="http://schemas.microsoft.com/office/drawing/2014/main" id="{12D6840B-5D21-ED2C-2444-69A86C6376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17083" y="3726075"/>
            <a:ext cx="457200" cy="457200"/>
          </a:xfrm>
          <a:prstGeom prst="rect">
            <a:avLst/>
          </a:prstGeom>
        </p:spPr>
      </p:pic>
      <p:pic>
        <p:nvPicPr>
          <p:cNvPr id="45" name="Elemento grafico 44" descr="Segno di spunta con riempimento a tinta unita">
            <a:extLst>
              <a:ext uri="{FF2B5EF4-FFF2-40B4-BE49-F238E27FC236}">
                <a16:creationId xmlns:a16="http://schemas.microsoft.com/office/drawing/2014/main" id="{83455F09-956E-CF01-F1C0-EE76182167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15012" y="4240331"/>
            <a:ext cx="457200" cy="457200"/>
          </a:xfrm>
          <a:prstGeom prst="rect">
            <a:avLst/>
          </a:prstGeom>
        </p:spPr>
      </p:pic>
      <p:pic>
        <p:nvPicPr>
          <p:cNvPr id="46" name="Elemento grafico 45" descr="Segno di spunta con riempimento a tinta unita">
            <a:extLst>
              <a:ext uri="{FF2B5EF4-FFF2-40B4-BE49-F238E27FC236}">
                <a16:creationId xmlns:a16="http://schemas.microsoft.com/office/drawing/2014/main" id="{5C97BF7E-F411-6D3F-9299-E26F72C446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27291" y="4816371"/>
            <a:ext cx="457200" cy="457200"/>
          </a:xfrm>
          <a:prstGeom prst="rect">
            <a:avLst/>
          </a:prstGeom>
        </p:spPr>
      </p:pic>
      <p:pic>
        <p:nvPicPr>
          <p:cNvPr id="47" name="Elemento grafico 46" descr="Segno di spunta con riempimento a tinta unita">
            <a:extLst>
              <a:ext uri="{FF2B5EF4-FFF2-40B4-BE49-F238E27FC236}">
                <a16:creationId xmlns:a16="http://schemas.microsoft.com/office/drawing/2014/main" id="{709E29C2-288E-CBCD-CA57-A57FD6E767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7499" y="524864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30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7D9C2-1605-BEEB-59B4-F421BE6A6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43CDA360-E64E-629A-F525-E1661A118E3D}"/>
              </a:ext>
            </a:extLst>
          </p:cNvPr>
          <p:cNvGrpSpPr>
            <a:grpSpLocks noChangeAspect="1"/>
          </p:cNvGrpSpPr>
          <p:nvPr/>
        </p:nvGrpSpPr>
        <p:grpSpPr>
          <a:xfrm>
            <a:off x="9301564" y="2608112"/>
            <a:ext cx="3998794" cy="1360912"/>
            <a:chOff x="1940257" y="2544295"/>
            <a:chExt cx="7997588" cy="2721823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6C36E4BB-46F6-2D36-79F6-AB7C8196D2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0257" y="2544295"/>
              <a:ext cx="7997588" cy="2721823"/>
              <a:chOff x="1940257" y="2544295"/>
              <a:chExt cx="7997588" cy="2721823"/>
            </a:xfrm>
          </p:grpSpPr>
          <p:sp>
            <p:nvSpPr>
              <p:cNvPr id="4" name="Figura a mano libera: forma 3">
                <a:extLst>
                  <a:ext uri="{FF2B5EF4-FFF2-40B4-BE49-F238E27FC236}">
                    <a16:creationId xmlns:a16="http://schemas.microsoft.com/office/drawing/2014/main" id="{E00AD72D-E4C1-06DB-773F-C832312A4D4C}"/>
                  </a:ext>
                </a:extLst>
              </p:cNvPr>
              <p:cNvSpPr/>
              <p:nvPr/>
            </p:nvSpPr>
            <p:spPr>
              <a:xfrm>
                <a:off x="4956537" y="2544295"/>
                <a:ext cx="1769409" cy="176940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solidFill>
                <a:srgbClr val="FFB73C"/>
              </a:solidFill>
              <a:ln w="101600" cap="rnd">
                <a:noFill/>
                <a:prstDash val="sysDash"/>
              </a:ln>
              <a:effectLst>
                <a:outerShdw dist="103351" dir="2700000" algn="tl">
                  <a:srgbClr val="808080">
                    <a:alpha val="20000"/>
                  </a:srgbClr>
                </a:outerShdw>
              </a:effectLst>
            </p:spPr>
            <p:txBody>
              <a:bodyPr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/>
              </a:p>
            </p:txBody>
          </p:sp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FC91DFF-724E-0C89-B5AD-7E4C10D2F4A7}"/>
                  </a:ext>
                </a:extLst>
              </p:cNvPr>
              <p:cNvSpPr txBox="1"/>
              <p:nvPr/>
            </p:nvSpPr>
            <p:spPr>
              <a:xfrm>
                <a:off x="1940257" y="4527454"/>
                <a:ext cx="799758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>
                    <a:solidFill>
                      <a:srgbClr val="FFB73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Competitor</a:t>
                </a:r>
                <a:endParaRPr lang="it-IT" sz="2400" b="1">
                  <a:solidFill>
                    <a:srgbClr val="FFB73C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pic>
          <p:nvPicPr>
            <p:cNvPr id="9" name="Elemento grafico 8" descr="Scherma con riempimento a tinta unita">
              <a:extLst>
                <a:ext uri="{FF2B5EF4-FFF2-40B4-BE49-F238E27FC236}">
                  <a16:creationId xmlns:a16="http://schemas.microsoft.com/office/drawing/2014/main" id="{04411753-210E-5372-F6D6-7849A0437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7164" y="2864923"/>
              <a:ext cx="1128154" cy="1128154"/>
            </a:xfrm>
            <a:prstGeom prst="rect">
              <a:avLst/>
            </a:prstGeom>
          </p:spPr>
        </p:pic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E127781-C138-6EEE-7418-6864211F32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B4823-102F-4AA3-BA82-ECC41B699E5B}" type="slidenum">
              <a:rPr lang="it-IT" smtClean="0"/>
              <a:pPr/>
              <a:t>7</a:t>
            </a:fld>
            <a:endParaRPr 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918D3712-D2EB-EB98-26BB-7406E8F59387}"/>
              </a:ext>
            </a:extLst>
          </p:cNvPr>
          <p:cNvGrpSpPr>
            <a:grpSpLocks noChangeAspect="1"/>
          </p:cNvGrpSpPr>
          <p:nvPr/>
        </p:nvGrpSpPr>
        <p:grpSpPr>
          <a:xfrm>
            <a:off x="9301561" y="313274"/>
            <a:ext cx="3998797" cy="1360913"/>
            <a:chOff x="-2156347" y="2544295"/>
            <a:chExt cx="7997588" cy="2721826"/>
          </a:xfrm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73BD054A-0E96-66FD-1013-5BCBF0AD1CEA}"/>
                </a:ext>
              </a:extLst>
            </p:cNvPr>
            <p:cNvSpPr/>
            <p:nvPr/>
          </p:nvSpPr>
          <p:spPr>
            <a:xfrm>
              <a:off x="957743" y="2544295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374D5A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EB6CAF82-FDAE-FF60-96C3-D1A1B979A6BE}"/>
                </a:ext>
              </a:extLst>
            </p:cNvPr>
            <p:cNvSpPr txBox="1"/>
            <p:nvPr/>
          </p:nvSpPr>
          <p:spPr>
            <a:xfrm>
              <a:off x="-2156347" y="4527457"/>
              <a:ext cx="79975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rgbClr val="B1C4C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Esigenza</a:t>
              </a:r>
              <a:endParaRPr lang="it-IT" sz="2400" b="1">
                <a:solidFill>
                  <a:srgbClr val="B1C4C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7" name="Elemento grafico 6" descr="Punto interrogativo con riempimento a tinta unita">
              <a:extLst>
                <a:ext uri="{FF2B5EF4-FFF2-40B4-BE49-F238E27FC236}">
                  <a16:creationId xmlns:a16="http://schemas.microsoft.com/office/drawing/2014/main" id="{23EB2D6E-A75A-9500-91E1-CBAEB5D48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71495" y="2758047"/>
              <a:ext cx="1341905" cy="1341905"/>
            </a:xfrm>
            <a:prstGeom prst="rect">
              <a:avLst/>
            </a:prstGeom>
          </p:spPr>
        </p:pic>
      </p:grpSp>
      <p:pic>
        <p:nvPicPr>
          <p:cNvPr id="18" name="Immagine 17">
            <a:extLst>
              <a:ext uri="{FF2B5EF4-FFF2-40B4-BE49-F238E27FC236}">
                <a16:creationId xmlns:a16="http://schemas.microsoft.com/office/drawing/2014/main" id="{D3000FC9-265E-4D0C-33E5-6220C76ADC1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0821106" y="313274"/>
            <a:ext cx="1370894" cy="1019087"/>
          </a:xfrm>
          <a:prstGeom prst="rect">
            <a:avLst/>
          </a:prstGeom>
        </p:spPr>
      </p:pic>
      <p:grpSp>
        <p:nvGrpSpPr>
          <p:cNvPr id="16" name="Gruppo 15">
            <a:extLst>
              <a:ext uri="{FF2B5EF4-FFF2-40B4-BE49-F238E27FC236}">
                <a16:creationId xmlns:a16="http://schemas.microsoft.com/office/drawing/2014/main" id="{EED63F22-0A6E-CB3E-CAE8-1C6D22BAB517}"/>
              </a:ext>
            </a:extLst>
          </p:cNvPr>
          <p:cNvGrpSpPr>
            <a:grpSpLocks noChangeAspect="1"/>
          </p:cNvGrpSpPr>
          <p:nvPr/>
        </p:nvGrpSpPr>
        <p:grpSpPr>
          <a:xfrm>
            <a:off x="9252659" y="4672565"/>
            <a:ext cx="3998794" cy="1360913"/>
            <a:chOff x="5988826" y="2544294"/>
            <a:chExt cx="7997588" cy="2721826"/>
          </a:xfrm>
        </p:grpSpPr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DE5299F5-3312-A77E-F6C8-1D531D20ECEC}"/>
                </a:ext>
              </a:extLst>
            </p:cNvPr>
            <p:cNvSpPr/>
            <p:nvPr/>
          </p:nvSpPr>
          <p:spPr>
            <a:xfrm>
              <a:off x="9053141" y="2544294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E53935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solidFill>
                  <a:srgbClr val="4CAF50"/>
                </a:solidFill>
              </a:endParaRP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8AC43989-C7EB-2FBE-0249-10648B926009}"/>
                </a:ext>
              </a:extLst>
            </p:cNvPr>
            <p:cNvSpPr txBox="1"/>
            <p:nvPr/>
          </p:nvSpPr>
          <p:spPr>
            <a:xfrm>
              <a:off x="5988826" y="4527456"/>
              <a:ext cx="79975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rgbClr val="E5393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Target</a:t>
              </a:r>
            </a:p>
          </p:txBody>
        </p:sp>
        <p:pic>
          <p:nvPicPr>
            <p:cNvPr id="21" name="Elemento grafico 20" descr="Tiro a segno con riempimento a tinta unita">
              <a:extLst>
                <a:ext uri="{FF2B5EF4-FFF2-40B4-BE49-F238E27FC236}">
                  <a16:creationId xmlns:a16="http://schemas.microsoft.com/office/drawing/2014/main" id="{FD18BFFC-5E13-4ADF-B0FA-68BB65395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41483" y="2832636"/>
              <a:ext cx="1192724" cy="1192724"/>
            </a:xfrm>
            <a:prstGeom prst="rect">
              <a:avLst/>
            </a:prstGeom>
          </p:spPr>
        </p:pic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B625C382-0DEC-339F-80AB-459BB848D1F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0505978" y="4491756"/>
            <a:ext cx="1492155" cy="156363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456D1A-D0BB-4D5E-AC72-1D3F3B88BE5C}"/>
              </a:ext>
            </a:extLst>
          </p:cNvPr>
          <p:cNvSpPr txBox="1"/>
          <p:nvPr/>
        </p:nvSpPr>
        <p:spPr>
          <a:xfrm>
            <a:off x="975362" y="656923"/>
            <a:ext cx="79975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 nostri punti di forza</a:t>
            </a:r>
          </a:p>
          <a:p>
            <a:pPr marL="457200" indent="-457200" algn="ctr">
              <a:buFont typeface="Wingdings" panose="05000000000000000000" pitchFamily="2" charset="2"/>
              <a:buChar char="Ø"/>
            </a:pPr>
            <a:endParaRPr lang="it-IT" sz="2800">
              <a:solidFill>
                <a:srgbClr val="374D5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800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Tutor IA interattivo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800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friendly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800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Scalabilità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800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Bilanciamento dei contenuti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800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Multilingua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800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Rispetto normativa europea</a:t>
            </a:r>
          </a:p>
          <a:p>
            <a:pPr algn="ctr"/>
            <a:endParaRPr lang="it-IT" sz="2800">
              <a:solidFill>
                <a:srgbClr val="374D5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070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53866-F822-8240-EC3B-E09F20C8D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19F32D94-98E0-90D7-1FF7-96BB3A3CA35F}"/>
              </a:ext>
            </a:extLst>
          </p:cNvPr>
          <p:cNvGrpSpPr>
            <a:grpSpLocks noChangeAspect="1"/>
          </p:cNvGrpSpPr>
          <p:nvPr/>
        </p:nvGrpSpPr>
        <p:grpSpPr>
          <a:xfrm>
            <a:off x="9301564" y="2608112"/>
            <a:ext cx="3998796" cy="1360912"/>
            <a:chOff x="1940257" y="2544295"/>
            <a:chExt cx="7997588" cy="2721823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1FA3393E-43E4-08E8-793F-AF40B20FA8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0257" y="2544295"/>
              <a:ext cx="7997588" cy="2721823"/>
              <a:chOff x="1940257" y="2544295"/>
              <a:chExt cx="7997588" cy="2721823"/>
            </a:xfrm>
          </p:grpSpPr>
          <p:sp>
            <p:nvSpPr>
              <p:cNvPr id="4" name="Figura a mano libera: forma 3">
                <a:extLst>
                  <a:ext uri="{FF2B5EF4-FFF2-40B4-BE49-F238E27FC236}">
                    <a16:creationId xmlns:a16="http://schemas.microsoft.com/office/drawing/2014/main" id="{BC2B1FAD-473D-EB85-0021-D00567210C3D}"/>
                  </a:ext>
                </a:extLst>
              </p:cNvPr>
              <p:cNvSpPr/>
              <p:nvPr/>
            </p:nvSpPr>
            <p:spPr>
              <a:xfrm>
                <a:off x="4956537" y="2544295"/>
                <a:ext cx="1769409" cy="176940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solidFill>
                <a:srgbClr val="FFB73C"/>
              </a:solidFill>
              <a:ln w="101600" cap="rnd">
                <a:noFill/>
                <a:prstDash val="sysDash"/>
              </a:ln>
              <a:effectLst>
                <a:outerShdw dist="103351" dir="2700000" algn="tl">
                  <a:srgbClr val="808080">
                    <a:alpha val="20000"/>
                  </a:srgbClr>
                </a:outerShdw>
              </a:effectLst>
            </p:spPr>
            <p:txBody>
              <a:bodyPr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/>
              </a:p>
            </p:txBody>
          </p:sp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01FEA76-70F1-9AB8-EB42-E09CF94543C1}"/>
                  </a:ext>
                </a:extLst>
              </p:cNvPr>
              <p:cNvSpPr txBox="1"/>
              <p:nvPr/>
            </p:nvSpPr>
            <p:spPr>
              <a:xfrm>
                <a:off x="1940257" y="4527454"/>
                <a:ext cx="799758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>
                    <a:solidFill>
                      <a:srgbClr val="FFE2B3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Competitor</a:t>
                </a:r>
                <a:endParaRPr lang="it-IT" sz="2400" b="1">
                  <a:solidFill>
                    <a:srgbClr val="FFE2B3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pic>
          <p:nvPicPr>
            <p:cNvPr id="9" name="Elemento grafico 8" descr="Scherma con riempimento a tinta unita">
              <a:extLst>
                <a:ext uri="{FF2B5EF4-FFF2-40B4-BE49-F238E27FC236}">
                  <a16:creationId xmlns:a16="http://schemas.microsoft.com/office/drawing/2014/main" id="{E0C566AA-5621-C229-256A-73D3B7738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7164" y="2864923"/>
              <a:ext cx="1128154" cy="1128154"/>
            </a:xfrm>
            <a:prstGeom prst="rect">
              <a:avLst/>
            </a:prstGeom>
          </p:spPr>
        </p:pic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9B69013-E1E5-6447-94B6-E53409565D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B4823-102F-4AA3-BA82-ECC41B699E5B}" type="slidenum">
              <a:rPr lang="it-IT" smtClean="0"/>
              <a:pPr/>
              <a:t>8</a:t>
            </a:fld>
            <a:endParaRPr 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22C1F481-4971-6208-EB20-A04A9CC4DAF5}"/>
              </a:ext>
            </a:extLst>
          </p:cNvPr>
          <p:cNvGrpSpPr>
            <a:grpSpLocks noChangeAspect="1"/>
          </p:cNvGrpSpPr>
          <p:nvPr/>
        </p:nvGrpSpPr>
        <p:grpSpPr>
          <a:xfrm>
            <a:off x="9301561" y="313275"/>
            <a:ext cx="3998796" cy="1360914"/>
            <a:chOff x="-2156347" y="2544295"/>
            <a:chExt cx="7997588" cy="2721826"/>
          </a:xfrm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38D9609E-DE34-BB03-B9DE-5B4DCB7CC73D}"/>
                </a:ext>
              </a:extLst>
            </p:cNvPr>
            <p:cNvSpPr/>
            <p:nvPr/>
          </p:nvSpPr>
          <p:spPr>
            <a:xfrm>
              <a:off x="957743" y="2544295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374D5A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1AF2F171-5094-743C-A4C4-22A612EBC107}"/>
                </a:ext>
              </a:extLst>
            </p:cNvPr>
            <p:cNvSpPr txBox="1"/>
            <p:nvPr/>
          </p:nvSpPr>
          <p:spPr>
            <a:xfrm>
              <a:off x="-2156347" y="4527457"/>
              <a:ext cx="79975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rgbClr val="B1C4C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Esigenza</a:t>
              </a:r>
              <a:endParaRPr lang="it-IT" sz="2400" b="1">
                <a:solidFill>
                  <a:srgbClr val="B1C4C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7" name="Elemento grafico 6" descr="Punto interrogativo con riempimento a tinta unita">
              <a:extLst>
                <a:ext uri="{FF2B5EF4-FFF2-40B4-BE49-F238E27FC236}">
                  <a16:creationId xmlns:a16="http://schemas.microsoft.com/office/drawing/2014/main" id="{11B66498-85DD-152B-9C55-B5FD01260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71495" y="2758047"/>
              <a:ext cx="1341905" cy="1341905"/>
            </a:xfrm>
            <a:prstGeom prst="rect">
              <a:avLst/>
            </a:prstGeom>
          </p:spPr>
        </p:pic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ED46EDE1-7079-2C99-0363-86909EDFC34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0699845" y="2495849"/>
            <a:ext cx="1492155" cy="1109229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DFDDD3D-ED8C-4BED-9FC0-4F88CA3BF65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0809705" y="92414"/>
            <a:ext cx="1382296" cy="1172651"/>
          </a:xfrm>
          <a:prstGeom prst="rect">
            <a:avLst/>
          </a:prstGeom>
        </p:spPr>
      </p:pic>
      <p:grpSp>
        <p:nvGrpSpPr>
          <p:cNvPr id="16" name="Gruppo 15">
            <a:extLst>
              <a:ext uri="{FF2B5EF4-FFF2-40B4-BE49-F238E27FC236}">
                <a16:creationId xmlns:a16="http://schemas.microsoft.com/office/drawing/2014/main" id="{CA9B0B39-C6CB-2511-0C71-8DA478982BB3}"/>
              </a:ext>
            </a:extLst>
          </p:cNvPr>
          <p:cNvGrpSpPr>
            <a:grpSpLocks noChangeAspect="1"/>
          </p:cNvGrpSpPr>
          <p:nvPr/>
        </p:nvGrpSpPr>
        <p:grpSpPr>
          <a:xfrm>
            <a:off x="9252660" y="4672566"/>
            <a:ext cx="3998796" cy="1360914"/>
            <a:chOff x="5988826" y="2544294"/>
            <a:chExt cx="7997588" cy="2721826"/>
          </a:xfrm>
        </p:grpSpPr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18A2566E-7143-D131-22B9-CDFF1E36C273}"/>
                </a:ext>
              </a:extLst>
            </p:cNvPr>
            <p:cNvSpPr/>
            <p:nvPr/>
          </p:nvSpPr>
          <p:spPr>
            <a:xfrm>
              <a:off x="9053141" y="2544294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E53935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solidFill>
                  <a:srgbClr val="4CAF50"/>
                </a:solidFill>
              </a:endParaRP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423EA2A8-8391-71CF-3095-9B848054CECC}"/>
                </a:ext>
              </a:extLst>
            </p:cNvPr>
            <p:cNvSpPr txBox="1"/>
            <p:nvPr/>
          </p:nvSpPr>
          <p:spPr>
            <a:xfrm>
              <a:off x="5988826" y="4527456"/>
              <a:ext cx="79975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>
                  <a:solidFill>
                    <a:srgbClr val="E5393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Target</a:t>
              </a:r>
              <a:endParaRPr lang="it-IT" sz="2400" b="1">
                <a:solidFill>
                  <a:srgbClr val="E53935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21" name="Elemento grafico 20" descr="Tiro a segno con riempimento a tinta unita">
              <a:extLst>
                <a:ext uri="{FF2B5EF4-FFF2-40B4-BE49-F238E27FC236}">
                  <a16:creationId xmlns:a16="http://schemas.microsoft.com/office/drawing/2014/main" id="{6237F4C3-F259-24EB-A9DF-0DE588831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41483" y="2832636"/>
              <a:ext cx="1192724" cy="1192724"/>
            </a:xfrm>
            <a:prstGeom prst="rect">
              <a:avLst/>
            </a:prstGeom>
          </p:spPr>
        </p:pic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5290C32-642C-8F38-D19B-459AF1754CC0}"/>
              </a:ext>
            </a:extLst>
          </p:cNvPr>
          <p:cNvSpPr txBox="1"/>
          <p:nvPr/>
        </p:nvSpPr>
        <p:spPr>
          <a:xfrm>
            <a:off x="1249044" y="907312"/>
            <a:ext cx="7997588" cy="42863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it-IT" sz="2800" dirty="0">
                <a:solidFill>
                  <a:srgbClr val="374D5A"/>
                </a:solidFill>
                <a:latin typeface="Poppins"/>
                <a:cs typeface="Poppins"/>
              </a:rPr>
              <a:t>Università private</a:t>
            </a:r>
            <a:endParaRPr lang="it-IT" sz="2800">
              <a:solidFill>
                <a:srgbClr val="374D5A"/>
              </a:solidFill>
              <a:latin typeface="Poppins"/>
              <a:cs typeface="Poppins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it-IT" sz="2800" dirty="0">
                <a:solidFill>
                  <a:srgbClr val="374D5A"/>
                </a:solidFill>
                <a:latin typeface="Poppins"/>
                <a:cs typeface="Poppins"/>
              </a:rPr>
              <a:t>Enti di formazione</a:t>
            </a:r>
            <a:endParaRPr lang="it-IT" sz="2800">
              <a:solidFill>
                <a:srgbClr val="374D5A"/>
              </a:solidFill>
              <a:latin typeface="Poppins"/>
              <a:cs typeface="Poppins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it-IT" sz="2800" dirty="0">
                <a:solidFill>
                  <a:srgbClr val="374D5A"/>
                </a:solidFill>
                <a:latin typeface="Poppins"/>
                <a:cs typeface="Poppins"/>
              </a:rPr>
              <a:t>Avanguardie Educative</a:t>
            </a:r>
            <a:endParaRPr lang="it-IT" sz="2800">
              <a:solidFill>
                <a:srgbClr val="374D5A"/>
              </a:solidFill>
              <a:latin typeface="Poppins"/>
              <a:cs typeface="Poppins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it-IT" sz="2800">
                <a:solidFill>
                  <a:srgbClr val="374D5A"/>
                </a:solidFill>
                <a:latin typeface="Poppins"/>
                <a:cs typeface="Poppins"/>
              </a:rPr>
              <a:t>Scuole secondarie pubbliche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it-IT" sz="2800">
                <a:solidFill>
                  <a:srgbClr val="374D5A"/>
                </a:solidFill>
                <a:latin typeface="Poppins"/>
                <a:cs typeface="Poppins"/>
              </a:rPr>
              <a:t>Università pubbliche</a:t>
            </a:r>
          </a:p>
        </p:txBody>
      </p:sp>
    </p:spTree>
    <p:extLst>
      <p:ext uri="{BB962C8B-B14F-4D97-AF65-F5344CB8AC3E}">
        <p14:creationId xmlns:p14="http://schemas.microsoft.com/office/powerpoint/2010/main" val="4230027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35540-C6CD-8E2B-3A02-EB2469B8C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D446260-1E00-1A0D-6BA0-D1EFCBFFE1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B4823-102F-4AA3-BA82-ECC41B699E5B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E465BBC-F0F6-35EF-8EEC-3B11FFF20676}"/>
              </a:ext>
            </a:extLst>
          </p:cNvPr>
          <p:cNvSpPr txBox="1"/>
          <p:nvPr/>
        </p:nvSpPr>
        <p:spPr>
          <a:xfrm>
            <a:off x="1842448" y="286604"/>
            <a:ext cx="7997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ANALISI STRATEGICO-ECONOMICA</a:t>
            </a:r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E4612F65-1C19-6BA1-77D3-80F9D798D456}"/>
              </a:ext>
            </a:extLst>
          </p:cNvPr>
          <p:cNvSpPr/>
          <p:nvPr/>
        </p:nvSpPr>
        <p:spPr>
          <a:xfrm>
            <a:off x="957743" y="2544295"/>
            <a:ext cx="1769409" cy="176940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374D5A"/>
          </a:solidFill>
          <a:ln w="101600" cap="rnd">
            <a:noFill/>
            <a:prstDash val="sysDash"/>
          </a:ln>
          <a:effectLst>
            <a:outerShdw dist="103351" dir="2700000" algn="tl">
              <a:srgbClr val="808080">
                <a:alpha val="20000"/>
              </a:srgbClr>
            </a:outerShdw>
          </a:effectLst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/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BDAE7A08-5A82-D0CF-7DA7-14B2D8AB8EEB}"/>
              </a:ext>
            </a:extLst>
          </p:cNvPr>
          <p:cNvSpPr/>
          <p:nvPr/>
        </p:nvSpPr>
        <p:spPr>
          <a:xfrm>
            <a:off x="4956537" y="2544295"/>
            <a:ext cx="1769409" cy="176940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B73C"/>
          </a:solidFill>
          <a:ln w="101600" cap="rnd">
            <a:noFill/>
            <a:prstDash val="sysDash"/>
          </a:ln>
          <a:effectLst>
            <a:outerShdw dist="103351" dir="2700000" algn="tl">
              <a:srgbClr val="808080">
                <a:alpha val="20000"/>
              </a:srgbClr>
            </a:outerShdw>
          </a:effectLst>
        </p:spPr>
        <p:txBody>
          <a:bodyPr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9AF4B93-4080-FF3B-16AD-6C45810FACD8}"/>
              </a:ext>
            </a:extLst>
          </p:cNvPr>
          <p:cNvSpPr txBox="1"/>
          <p:nvPr/>
        </p:nvSpPr>
        <p:spPr>
          <a:xfrm>
            <a:off x="134329" y="4527455"/>
            <a:ext cx="3611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>
                <a:solidFill>
                  <a:srgbClr val="374D5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Business Model Canvas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351CCEA-995B-525F-CD95-4C859557C2F1}"/>
              </a:ext>
            </a:extLst>
          </p:cNvPr>
          <p:cNvSpPr txBox="1"/>
          <p:nvPr/>
        </p:nvSpPr>
        <p:spPr>
          <a:xfrm>
            <a:off x="1940257" y="4527455"/>
            <a:ext cx="7997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>
                <a:solidFill>
                  <a:srgbClr val="FFB73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Segmentazione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A10A832-CDD5-3E8B-60B8-3E2C94B0383E}"/>
              </a:ext>
            </a:extLst>
          </p:cNvPr>
          <p:cNvGrpSpPr/>
          <p:nvPr/>
        </p:nvGrpSpPr>
        <p:grpSpPr>
          <a:xfrm>
            <a:off x="5988826" y="2544294"/>
            <a:ext cx="7997588" cy="2444826"/>
            <a:chOff x="5988826" y="2544294"/>
            <a:chExt cx="7997588" cy="2444826"/>
          </a:xfrm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CD940D31-C944-1C6E-E782-561E8A28F900}"/>
                </a:ext>
              </a:extLst>
            </p:cNvPr>
            <p:cNvSpPr/>
            <p:nvPr/>
          </p:nvSpPr>
          <p:spPr>
            <a:xfrm>
              <a:off x="9053141" y="2544294"/>
              <a:ext cx="1769409" cy="17694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E53935"/>
            </a:solidFill>
            <a:ln w="101600" cap="rnd">
              <a:noFill/>
              <a:prstDash val="sysDash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solidFill>
                  <a:srgbClr val="4CAF50"/>
                </a:solidFill>
              </a:endParaRP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3B9C6D7C-0946-2C25-EC78-DEF73A03BFE8}"/>
                </a:ext>
              </a:extLst>
            </p:cNvPr>
            <p:cNvSpPr txBox="1"/>
            <p:nvPr/>
          </p:nvSpPr>
          <p:spPr>
            <a:xfrm>
              <a:off x="5988826" y="4527455"/>
              <a:ext cx="7997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>
                  <a:solidFill>
                    <a:srgbClr val="E53935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Indici Economici</a:t>
              </a:r>
            </a:p>
          </p:txBody>
        </p:sp>
      </p:grpSp>
      <p:pic>
        <p:nvPicPr>
          <p:cNvPr id="19" name="Elemento grafico 18" descr="Diagramma di Gantt con riempimento a tinta unita">
            <a:extLst>
              <a:ext uri="{FF2B5EF4-FFF2-40B4-BE49-F238E27FC236}">
                <a16:creationId xmlns:a16="http://schemas.microsoft.com/office/drawing/2014/main" id="{E5D6F66F-2A4B-AB50-BBBD-07C290116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0399" y="2781265"/>
            <a:ext cx="1244095" cy="1244095"/>
          </a:xfrm>
          <a:prstGeom prst="rect">
            <a:avLst/>
          </a:prstGeom>
        </p:spPr>
      </p:pic>
      <p:pic>
        <p:nvPicPr>
          <p:cNvPr id="21" name="Elemento grafico 20" descr="Crescita aziendale con riempimento a tinta unita">
            <a:extLst>
              <a:ext uri="{FF2B5EF4-FFF2-40B4-BE49-F238E27FC236}">
                <a16:creationId xmlns:a16="http://schemas.microsoft.com/office/drawing/2014/main" id="{5C843C40-DA26-E577-219A-98C4A22D6C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9325" y="2832636"/>
            <a:ext cx="1199451" cy="1199451"/>
          </a:xfrm>
          <a:prstGeom prst="rect">
            <a:avLst/>
          </a:prstGeom>
        </p:spPr>
      </p:pic>
      <p:pic>
        <p:nvPicPr>
          <p:cNvPr id="23" name="Elemento grafico 22" descr="Soldi volanti con riempimento a tinta unita">
            <a:extLst>
              <a:ext uri="{FF2B5EF4-FFF2-40B4-BE49-F238E27FC236}">
                <a16:creationId xmlns:a16="http://schemas.microsoft.com/office/drawing/2014/main" id="{EAC962E4-52AB-8059-2331-A6C9E12CBA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08994" y="2900149"/>
            <a:ext cx="1057701" cy="105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03131"/>
      </p:ext>
    </p:extLst>
  </p:cSld>
  <p:clrMapOvr>
    <a:masterClrMapping/>
  </p:clrMapOvr>
</p:sld>
</file>

<file path=ppt/theme/theme1.xml><?xml version="1.0" encoding="utf-8"?>
<a:theme xmlns:a="http://schemas.openxmlformats.org/drawingml/2006/main" name="2021.10.11_Template_ANcybernetics">
  <a:themeElements>
    <a:clrScheme name="ANcybernetics">
      <a:dk1>
        <a:srgbClr val="565656"/>
      </a:dk1>
      <a:lt1>
        <a:srgbClr val="FFFFFF"/>
      </a:lt1>
      <a:dk2>
        <a:srgbClr val="44546A"/>
      </a:dk2>
      <a:lt2>
        <a:srgbClr val="E7E6E6"/>
      </a:lt2>
      <a:accent1>
        <a:srgbClr val="00B140"/>
      </a:accent1>
      <a:accent2>
        <a:srgbClr val="001871"/>
      </a:accent2>
      <a:accent3>
        <a:srgbClr val="E95849"/>
      </a:accent3>
      <a:accent4>
        <a:srgbClr val="FF6A14"/>
      </a:accent4>
      <a:accent5>
        <a:srgbClr val="9B59B6"/>
      </a:accent5>
      <a:accent6>
        <a:srgbClr val="34495E"/>
      </a:accent6>
      <a:hlink>
        <a:srgbClr val="00B0F0"/>
      </a:hlink>
      <a:folHlink>
        <a:srgbClr val="954F72"/>
      </a:folHlink>
    </a:clrScheme>
    <a:fontScheme name="Comfortaa">
      <a:majorFont>
        <a:latin typeface="Comfortaa"/>
        <a:ea typeface=""/>
        <a:cs typeface=""/>
      </a:majorFont>
      <a:minorFont>
        <a:latin typeface="Comforta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1" id="{53979426-676B-47E0-8551-5ACC3AB8C826}" vid="{A5E06CA6-9B2C-4F2F-83F7-79B826570DB2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FAB130B09388C40ACDD2AF750457B3B" ma:contentTypeVersion="13" ma:contentTypeDescription="Creare un nuovo documento." ma:contentTypeScope="" ma:versionID="41528e4c2104fc96c5920ff05148c355">
  <xsd:schema xmlns:xsd="http://www.w3.org/2001/XMLSchema" xmlns:xs="http://www.w3.org/2001/XMLSchema" xmlns:p="http://schemas.microsoft.com/office/2006/metadata/properties" xmlns:ns3="c00dcbef-6301-4829-a74c-6058da650afa" xmlns:ns4="fb2cec81-e4c6-443e-966a-e816ab8b5d6d" targetNamespace="http://schemas.microsoft.com/office/2006/metadata/properties" ma:root="true" ma:fieldsID="6371cb953635ae6ba1cd2ce218635cec" ns3:_="" ns4:_="">
    <xsd:import namespace="c00dcbef-6301-4829-a74c-6058da650afa"/>
    <xsd:import namespace="fb2cec81-e4c6-443e-966a-e816ab8b5d6d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dcbef-6301-4829-a74c-6058da650afa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2cec81-e4c6-443e-966a-e816ab8b5d6d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00dcbef-6301-4829-a74c-6058da650af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3CDCA8-B7B0-4257-9EDB-5814F070F962}">
  <ds:schemaRefs>
    <ds:schemaRef ds:uri="c00dcbef-6301-4829-a74c-6058da650afa"/>
    <ds:schemaRef ds:uri="fb2cec81-e4c6-443e-966a-e816ab8b5d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4C0610A-02E6-4EF7-8182-9EEC39A60FE2}">
  <ds:schemaRefs>
    <ds:schemaRef ds:uri="http://purl.org/dc/elements/1.1/"/>
    <ds:schemaRef ds:uri="http://purl.org/dc/dcmitype/"/>
    <ds:schemaRef ds:uri="http://schemas.microsoft.com/office/2006/metadata/properties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fb2cec81-e4c6-443e-966a-e816ab8b5d6d"/>
    <ds:schemaRef ds:uri="c00dcbef-6301-4829-a74c-6058da650afa"/>
  </ds:schemaRefs>
</ds:datastoreItem>
</file>

<file path=customXml/itemProps3.xml><?xml version="1.0" encoding="utf-8"?>
<ds:datastoreItem xmlns:ds="http://schemas.openxmlformats.org/officeDocument/2006/customXml" ds:itemID="{411E71F2-FD4B-4FD7-8C85-A86CB8C429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2021.10.11_Template_ANcybernetics</Template>
  <TotalTime>0</TotalTime>
  <Words>933</Words>
  <Application>Microsoft Office PowerPoint</Application>
  <PresentationFormat>Widescreen</PresentationFormat>
  <Paragraphs>183</Paragraphs>
  <Slides>19</Slides>
  <Notes>14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7" baseType="lpstr">
      <vt:lpstr>Arial</vt:lpstr>
      <vt:lpstr>Calibri</vt:lpstr>
      <vt:lpstr>Comfortaa</vt:lpstr>
      <vt:lpstr>Comfortaa Light</vt:lpstr>
      <vt:lpstr>Noto Sans</vt:lpstr>
      <vt:lpstr>Poppins</vt:lpstr>
      <vt:lpstr>Wingdings</vt:lpstr>
      <vt:lpstr>2021.10.11_Template_ANcybernetics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FIARA GIACOMO</dc:creator>
  <cp:lastModifiedBy>MORELLI VALERIO</cp:lastModifiedBy>
  <cp:revision>3</cp:revision>
  <dcterms:created xsi:type="dcterms:W3CDTF">2021-10-11T08:58:29Z</dcterms:created>
  <dcterms:modified xsi:type="dcterms:W3CDTF">2025-03-28T21:19:33Z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0x010100AFAB130B09388C40ACDD2AF750457B3B</vt:lpwstr>
  </property>
</Properties>
</file>